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8" r:id="rId4"/>
  </p:sldMasterIdLst>
  <p:notesMasterIdLst>
    <p:notesMasterId r:id="rId32"/>
  </p:notesMasterIdLst>
  <p:handoutMasterIdLst>
    <p:handoutMasterId r:id="rId33"/>
  </p:handoutMasterIdLst>
  <p:sldIdLst>
    <p:sldId id="4126" r:id="rId5"/>
    <p:sldId id="4155" r:id="rId6"/>
    <p:sldId id="4157" r:id="rId7"/>
    <p:sldId id="4182" r:id="rId8"/>
    <p:sldId id="4158" r:id="rId9"/>
    <p:sldId id="4159" r:id="rId10"/>
    <p:sldId id="4164" r:id="rId11"/>
    <p:sldId id="4173" r:id="rId12"/>
    <p:sldId id="4172" r:id="rId13"/>
    <p:sldId id="4165" r:id="rId14"/>
    <p:sldId id="4177" r:id="rId15"/>
    <p:sldId id="4174" r:id="rId16"/>
    <p:sldId id="4175" r:id="rId17"/>
    <p:sldId id="4176" r:id="rId18"/>
    <p:sldId id="4160" r:id="rId19"/>
    <p:sldId id="4178" r:id="rId20"/>
    <p:sldId id="4162" r:id="rId21"/>
    <p:sldId id="4166" r:id="rId22"/>
    <p:sldId id="4169" r:id="rId23"/>
    <p:sldId id="4170" r:id="rId24"/>
    <p:sldId id="4179" r:id="rId25"/>
    <p:sldId id="4171" r:id="rId26"/>
    <p:sldId id="4180" r:id="rId27"/>
    <p:sldId id="4181" r:id="rId28"/>
    <p:sldId id="4145" r:id="rId29"/>
    <p:sldId id="281" r:id="rId30"/>
    <p:sldId id="4144" r:id="rId31"/>
  </p:sldIdLst>
  <p:sldSz cx="9144000" cy="5143500" type="screen16x9"/>
  <p:notesSz cx="6858000" cy="9144000"/>
  <p:defaultTextStyle>
    <a:defPPr>
      <a:defRPr lang="en-US"/>
    </a:defPPr>
    <a:lvl1pPr algn="l" defTabSz="685766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1pPr>
    <a:lvl2pPr marL="342884" indent="114294" algn="l" defTabSz="685766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2pPr>
    <a:lvl3pPr marL="685766" indent="228588" algn="l" defTabSz="685766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3pPr>
    <a:lvl4pPr marL="1028649" indent="342884" algn="l" defTabSz="685766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4pPr>
    <a:lvl5pPr marL="1371532" indent="457178" algn="l" defTabSz="685766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5pPr>
    <a:lvl6pPr marL="2285886" algn="l" defTabSz="914355" rtl="0" eaLnBrk="1" latinLnBrk="0" hangingPunct="1"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6pPr>
    <a:lvl7pPr marL="2743064" algn="l" defTabSz="914355" rtl="0" eaLnBrk="1" latinLnBrk="0" hangingPunct="1"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7pPr>
    <a:lvl8pPr marL="3200240" algn="l" defTabSz="914355" rtl="0" eaLnBrk="1" latinLnBrk="0" hangingPunct="1"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8pPr>
    <a:lvl9pPr marL="3657418" algn="l" defTabSz="914355" rtl="0" eaLnBrk="1" latinLnBrk="0" hangingPunct="1">
      <a:defRPr sz="1300" kern="1200">
        <a:solidFill>
          <a:schemeClr val="tx1"/>
        </a:solidFill>
        <a:latin typeface="Rockwell" panose="02060603020205020403" pitchFamily="18" charset="77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DE8375-3501-0245-B96C-A7E35ED7778E}">
          <p14:sldIdLst>
            <p14:sldId id="4126"/>
            <p14:sldId id="4155"/>
            <p14:sldId id="4157"/>
            <p14:sldId id="4182"/>
            <p14:sldId id="4158"/>
            <p14:sldId id="4159"/>
            <p14:sldId id="4164"/>
            <p14:sldId id="4173"/>
            <p14:sldId id="4172"/>
            <p14:sldId id="4165"/>
            <p14:sldId id="4177"/>
            <p14:sldId id="4174"/>
            <p14:sldId id="4175"/>
            <p14:sldId id="4176"/>
            <p14:sldId id="4160"/>
            <p14:sldId id="4178"/>
            <p14:sldId id="4162"/>
            <p14:sldId id="4166"/>
            <p14:sldId id="4169"/>
            <p14:sldId id="4170"/>
            <p14:sldId id="4179"/>
            <p14:sldId id="4171"/>
            <p14:sldId id="4180"/>
            <p14:sldId id="4181"/>
            <p14:sldId id="4145"/>
            <p14:sldId id="281"/>
            <p14:sldId id="4144"/>
          </p14:sldIdLst>
        </p14:section>
        <p14:section name="Appendix" id="{CC019884-411A-2949-8CA0-0113E4CEBBE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 Vaillancourt" initials="" lastIdx="3" clrIdx="0"/>
  <p:cmAuthor id="2" name="Justin Moore" initials="" lastIdx="1" clrIdx="1"/>
  <p:cmAuthor id="3" name="James Savard" initials="JS" lastIdx="4" clrIdx="2">
    <p:extLst>
      <p:ext uri="{19B8F6BF-5375-455C-9EA6-DF929625EA0E}">
        <p15:presenceInfo xmlns:p15="http://schemas.microsoft.com/office/powerpoint/2012/main" userId="S::james.savard@optiv.com::278f9937-a310-4910-80a0-1435913ffbaf" providerId="AD"/>
      </p:ext>
    </p:extLst>
  </p:cmAuthor>
  <p:cmAuthor id="4" name="Joel Hawkins" initials="JH" lastIdx="1" clrIdx="3">
    <p:extLst>
      <p:ext uri="{19B8F6BF-5375-455C-9EA6-DF929625EA0E}">
        <p15:presenceInfo xmlns:p15="http://schemas.microsoft.com/office/powerpoint/2012/main" userId="S::joel.hawkins@optiv.com::6f2d80d8-7405-4df0-aee3-6d139abcc8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92"/>
    <a:srgbClr val="0A2C5C"/>
    <a:srgbClr val="0057B8"/>
    <a:srgbClr val="373A36"/>
    <a:srgbClr val="414042"/>
    <a:srgbClr val="F9F9F8"/>
    <a:srgbClr val="A1A5B9"/>
    <a:srgbClr val="FFFFFF"/>
    <a:srgbClr val="E1E1D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6327" autoAdjust="0"/>
  </p:normalViewPr>
  <p:slideViewPr>
    <p:cSldViewPr snapToGrid="0" snapToObjects="1">
      <p:cViewPr varScale="1">
        <p:scale>
          <a:sx n="195" d="100"/>
          <a:sy n="195" d="100"/>
        </p:scale>
        <p:origin x="192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24"/>
    </p:cViewPr>
  </p:sorterViewPr>
  <p:notesViewPr>
    <p:cSldViewPr snapToGrid="0" snapToObject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1ACEC9-5BAF-42C5-B505-46B29A19C2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6321C0-6A47-4B09-B9A2-BFC1B235C9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5E760-B200-43B2-8328-C74E104F6B56}" type="datetimeFigureOut">
              <a:rPr lang="en-US" smtClean="0"/>
              <a:t>6/22/23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6E751-93A6-408E-9EE8-8226A034B0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77DE1-F495-4DEA-8C3E-98B61958D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2C10E-3F85-4CAB-A287-70110DE5E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99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FBDF69-85B5-1844-99D9-DC8D012E17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CB5AC-1D99-0248-94E3-34E12D29D2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AFEA074-A46B-AD49-81E2-7EDC94AE9082}" type="datetimeFigureOut">
              <a:rPr lang="en-US"/>
              <a:pPr>
                <a:defRPr/>
              </a:pPr>
              <a:t>6/22/23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5A6C3D-51D9-8742-B18E-FDC5436438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21FD097-A0E3-0E4C-93DA-99E40C5CD8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F24A4-ED59-AD4B-B103-6B99AE1C56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BBABE-71CF-7B45-BE2D-EC3863520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BEA7E0-B72B-5140-8CE7-36BB233B2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358C9E3B-4757-4BB7-8E25-AACC18E36E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4F868B-587F-46C9-83D5-15BBCC2A7F37}"/>
              </a:ext>
            </a:extLst>
          </p:cNvPr>
          <p:cNvSpPr/>
          <p:nvPr userDrawn="1"/>
        </p:nvSpPr>
        <p:spPr>
          <a:xfrm rot="10800000">
            <a:off x="0" y="0"/>
            <a:ext cx="9144000" cy="5140240"/>
          </a:xfrm>
          <a:prstGeom prst="rect">
            <a:avLst/>
          </a:prstGeom>
          <a:gradFill>
            <a:gsLst>
              <a:gs pos="48000">
                <a:schemeClr val="tx1">
                  <a:alpha val="32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90000">
                <a:schemeClr val="tx1">
                  <a:alpha val="6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9A6BC49-1757-3549-BEC6-301F32C17FA5}"/>
              </a:ext>
            </a:extLst>
          </p:cNvPr>
          <p:cNvSpPr txBox="1">
            <a:spLocks/>
          </p:cNvSpPr>
          <p:nvPr/>
        </p:nvSpPr>
        <p:spPr>
          <a:xfrm>
            <a:off x="3061971" y="5024311"/>
            <a:ext cx="3020058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 algn="ctr" defTabSz="68580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dirty="0">
                <a:solidFill>
                  <a:schemeClr val="bg2">
                    <a:alpha val="25000"/>
                  </a:schemeClr>
                </a:solidFill>
                <a:latin typeface="+mj-lt"/>
                <a:ea typeface="+mn-ea"/>
                <a:cs typeface="+mn-cs"/>
              </a:rPr>
              <a:t>Proprietary and CONFIDENTIAL. Do Not Distribute. © 2023 Optiv Security Inc. All Rights Reserved.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6A39AA-6002-4FC1-A0E7-A984ADA4BC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442" y="4433507"/>
            <a:ext cx="1057997" cy="477503"/>
          </a:xfrm>
          <a:prstGeom prst="rect">
            <a:avLst/>
          </a:prstGeom>
        </p:spPr>
      </p:pic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90EA7C87-4490-AC4C-B7BA-F9EB44756754}"/>
              </a:ext>
            </a:extLst>
          </p:cNvPr>
          <p:cNvSpPr txBox="1">
            <a:spLocks/>
          </p:cNvSpPr>
          <p:nvPr userDrawn="1"/>
        </p:nvSpPr>
        <p:spPr>
          <a:xfrm>
            <a:off x="3061971" y="5024311"/>
            <a:ext cx="3020058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1"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 algn="ctr" defTabSz="685800"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dirty="0">
                <a:solidFill>
                  <a:schemeClr val="bg2">
                    <a:alpha val="25000"/>
                  </a:schemeClr>
                </a:solidFill>
                <a:latin typeface="+mj-lt"/>
                <a:ea typeface="+mn-ea"/>
                <a:cs typeface="+mn-cs"/>
              </a:rPr>
              <a:t>Proprietary and CONFIDENTIAL. Do Not Distribute. © 2023 Optiv Security Inc.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C6754F-B4B5-994C-84C4-0D327C62E2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99" y="1745110"/>
            <a:ext cx="5432425" cy="110799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lnSpc>
                <a:spcPct val="100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33BA7A4-965D-8E46-9638-1B9DE890C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399" y="3081869"/>
            <a:ext cx="54324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spcAft>
                <a:spcPts val="0"/>
              </a:spcAft>
              <a:buNone/>
              <a:defRPr sz="1600" b="1">
                <a:solidFill>
                  <a:schemeClr val="accent5"/>
                </a:solidFill>
                <a:latin typeface="+mn-lt"/>
                <a:cs typeface="Arial" panose="020B0604020202020204" pitchFamily="34" charset="0"/>
              </a:defRPr>
            </a:lvl1pPr>
            <a:lvl2pPr marL="457166" indent="0" algn="ctr">
              <a:buNone/>
              <a:defRPr sz="2000"/>
            </a:lvl2pPr>
            <a:lvl3pPr marL="914333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29" indent="0" algn="ctr">
              <a:buNone/>
              <a:defRPr sz="1600"/>
            </a:lvl6pPr>
            <a:lvl7pPr marL="2742995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7815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dy- Left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C9B4-AB25-3642-8C60-C8308D722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140863"/>
            <a:ext cx="3020059" cy="86177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6F3A481-BA3C-3849-A940-0D1CF181F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45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BF4AD3B-CD71-5543-9D18-E18EC29C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9E09F-B04F-814D-8CF2-023B9E7D8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13488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- 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FC62D-2D99-404C-9789-219691C5EB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020" y="915988"/>
            <a:ext cx="8425205" cy="36004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/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/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/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/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BF4AD3B-CD71-5543-9D18-E18EC29C3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29E09F-B04F-814D-8CF2-023B9E7D80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0759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- Title,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D1B8-CAEE-E140-8D66-9D8738E9E9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373A36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C0626CF-BF4C-8D45-B8B5-49C55B79BA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5205" cy="32628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/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/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/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/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2C5B55-8918-E049-B88A-BD38E52EC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30" y="4823443"/>
            <a:ext cx="747720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600" b="0" dirty="0" smtClean="0">
                <a:solidFill>
                  <a:schemeClr val="tx1">
                    <a:alpha val="50000"/>
                  </a:schemeClr>
                </a:solidFill>
              </a:defRPr>
            </a:lvl1pPr>
            <a:lvl2pPr marL="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Aft>
                <a:spcPts val="0"/>
              </a:spcAft>
            </a:pPr>
            <a:r>
              <a:rPr lang="en-US" dirty="0"/>
              <a:t>Footnote: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4FA65EA-E0BB-9241-AD66-0A5C7CB28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0340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- Title, Subtitle,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0">
            <a:extLst>
              <a:ext uri="{FF2B5EF4-FFF2-40B4-BE49-F238E27FC236}">
                <a16:creationId xmlns:a16="http://schemas.microsoft.com/office/drawing/2014/main" id="{BCB099BD-8CDB-4D4C-A4A0-97C314E660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8089503 w 9144000"/>
              <a:gd name="connsiteY0" fmla="*/ 4927430 h 5143500"/>
              <a:gd name="connsiteX1" fmla="*/ 8021026 w 9144000"/>
              <a:gd name="connsiteY1" fmla="*/ 4984469 h 5143500"/>
              <a:gd name="connsiteX2" fmla="*/ 8050353 w 9144000"/>
              <a:gd name="connsiteY2" fmla="*/ 4984469 h 5143500"/>
              <a:gd name="connsiteX3" fmla="*/ 8101686 w 9144000"/>
              <a:gd name="connsiteY3" fmla="*/ 4958234 h 5143500"/>
              <a:gd name="connsiteX4" fmla="*/ 8127921 w 9144000"/>
              <a:gd name="connsiteY4" fmla="*/ 4984469 h 5143500"/>
              <a:gd name="connsiteX5" fmla="*/ 8157248 w 9144000"/>
              <a:gd name="connsiteY5" fmla="*/ 4984469 h 5143500"/>
              <a:gd name="connsiteX6" fmla="*/ 8089503 w 9144000"/>
              <a:gd name="connsiteY6" fmla="*/ 4927430 h 5143500"/>
              <a:gd name="connsiteX7" fmla="*/ 8229683 w 9144000"/>
              <a:gd name="connsiteY7" fmla="*/ 4790620 h 5143500"/>
              <a:gd name="connsiteX8" fmla="*/ 8252559 w 9144000"/>
              <a:gd name="connsiteY8" fmla="*/ 4790620 h 5143500"/>
              <a:gd name="connsiteX9" fmla="*/ 8276460 w 9144000"/>
              <a:gd name="connsiteY9" fmla="*/ 4811002 h 5143500"/>
              <a:gd name="connsiteX10" fmla="*/ 8276293 w 9144000"/>
              <a:gd name="connsiteY10" fmla="*/ 4813374 h 5143500"/>
              <a:gd name="connsiteX11" fmla="*/ 8253145 w 9144000"/>
              <a:gd name="connsiteY11" fmla="*/ 4831237 h 5143500"/>
              <a:gd name="connsiteX12" fmla="*/ 8229683 w 9144000"/>
              <a:gd name="connsiteY12" fmla="*/ 4831678 h 5143500"/>
              <a:gd name="connsiteX13" fmla="*/ 8089503 w 9144000"/>
              <a:gd name="connsiteY13" fmla="*/ 4789888 h 5143500"/>
              <a:gd name="connsiteX14" fmla="*/ 8130267 w 9144000"/>
              <a:gd name="connsiteY14" fmla="*/ 4830652 h 5143500"/>
              <a:gd name="connsiteX15" fmla="*/ 8089503 w 9144000"/>
              <a:gd name="connsiteY15" fmla="*/ 4871416 h 5143500"/>
              <a:gd name="connsiteX16" fmla="*/ 8048739 w 9144000"/>
              <a:gd name="connsiteY16" fmla="*/ 4830652 h 5143500"/>
              <a:gd name="connsiteX17" fmla="*/ 8089503 w 9144000"/>
              <a:gd name="connsiteY17" fmla="*/ 4789888 h 5143500"/>
              <a:gd name="connsiteX18" fmla="*/ 8570897 w 9144000"/>
              <a:gd name="connsiteY18" fmla="*/ 4763493 h 5143500"/>
              <a:gd name="connsiteX19" fmla="*/ 8625297 w 9144000"/>
              <a:gd name="connsiteY19" fmla="*/ 4898835 h 5143500"/>
              <a:gd name="connsiteX20" fmla="*/ 8651399 w 9144000"/>
              <a:gd name="connsiteY20" fmla="*/ 4898835 h 5143500"/>
              <a:gd name="connsiteX21" fmla="*/ 8705652 w 9144000"/>
              <a:gd name="connsiteY21" fmla="*/ 4763493 h 5143500"/>
              <a:gd name="connsiteX22" fmla="*/ 8673833 w 9144000"/>
              <a:gd name="connsiteY22" fmla="*/ 4763493 h 5143500"/>
              <a:gd name="connsiteX23" fmla="*/ 8638787 w 9144000"/>
              <a:gd name="connsiteY23" fmla="*/ 4858218 h 5143500"/>
              <a:gd name="connsiteX24" fmla="*/ 8603596 w 9144000"/>
              <a:gd name="connsiteY24" fmla="*/ 4763493 h 5143500"/>
              <a:gd name="connsiteX25" fmla="*/ 8496262 w 9144000"/>
              <a:gd name="connsiteY25" fmla="*/ 4763493 h 5143500"/>
              <a:gd name="connsiteX26" fmla="*/ 8496262 w 9144000"/>
              <a:gd name="connsiteY26" fmla="*/ 4897809 h 5143500"/>
              <a:gd name="connsiteX27" fmla="*/ 8525881 w 9144000"/>
              <a:gd name="connsiteY27" fmla="*/ 4897809 h 5143500"/>
              <a:gd name="connsiteX28" fmla="*/ 8525881 w 9144000"/>
              <a:gd name="connsiteY28" fmla="*/ 4763493 h 5143500"/>
              <a:gd name="connsiteX29" fmla="*/ 8337898 w 9144000"/>
              <a:gd name="connsiteY29" fmla="*/ 4763493 h 5143500"/>
              <a:gd name="connsiteX30" fmla="*/ 8337898 w 9144000"/>
              <a:gd name="connsiteY30" fmla="*/ 4790767 h 5143500"/>
              <a:gd name="connsiteX31" fmla="*/ 8378809 w 9144000"/>
              <a:gd name="connsiteY31" fmla="*/ 4790767 h 5143500"/>
              <a:gd name="connsiteX32" fmla="*/ 8378809 w 9144000"/>
              <a:gd name="connsiteY32" fmla="*/ 4897956 h 5143500"/>
              <a:gd name="connsiteX33" fmla="*/ 8408427 w 9144000"/>
              <a:gd name="connsiteY33" fmla="*/ 4897956 h 5143500"/>
              <a:gd name="connsiteX34" fmla="*/ 8408427 w 9144000"/>
              <a:gd name="connsiteY34" fmla="*/ 4790767 h 5143500"/>
              <a:gd name="connsiteX35" fmla="*/ 8449338 w 9144000"/>
              <a:gd name="connsiteY35" fmla="*/ 4790767 h 5143500"/>
              <a:gd name="connsiteX36" fmla="*/ 8449338 w 9144000"/>
              <a:gd name="connsiteY36" fmla="*/ 4763493 h 5143500"/>
              <a:gd name="connsiteX37" fmla="*/ 8200064 w 9144000"/>
              <a:gd name="connsiteY37" fmla="*/ 4763493 h 5143500"/>
              <a:gd name="connsiteX38" fmla="*/ 8200358 w 9144000"/>
              <a:gd name="connsiteY38" fmla="*/ 4898101 h 5143500"/>
              <a:gd name="connsiteX39" fmla="*/ 8229683 w 9144000"/>
              <a:gd name="connsiteY39" fmla="*/ 4898101 h 5143500"/>
              <a:gd name="connsiteX40" fmla="*/ 8229683 w 9144000"/>
              <a:gd name="connsiteY40" fmla="*/ 4857191 h 5143500"/>
              <a:gd name="connsiteX41" fmla="*/ 8252120 w 9144000"/>
              <a:gd name="connsiteY41" fmla="*/ 4857191 h 5143500"/>
              <a:gd name="connsiteX42" fmla="*/ 8306520 w 9144000"/>
              <a:gd name="connsiteY42" fmla="*/ 4809976 h 5143500"/>
              <a:gd name="connsiteX43" fmla="*/ 8255051 w 9144000"/>
              <a:gd name="connsiteY43" fmla="*/ 4763493 h 5143500"/>
              <a:gd name="connsiteX44" fmla="*/ 8089503 w 9144000"/>
              <a:gd name="connsiteY44" fmla="*/ 4761001 h 5143500"/>
              <a:gd name="connsiteX45" fmla="*/ 8019852 w 9144000"/>
              <a:gd name="connsiteY45" fmla="*/ 4830652 h 5143500"/>
              <a:gd name="connsiteX46" fmla="*/ 8089503 w 9144000"/>
              <a:gd name="connsiteY46" fmla="*/ 4900301 h 5143500"/>
              <a:gd name="connsiteX47" fmla="*/ 8159152 w 9144000"/>
              <a:gd name="connsiteY47" fmla="*/ 4830652 h 5143500"/>
              <a:gd name="connsiteX48" fmla="*/ 8089503 w 9144000"/>
              <a:gd name="connsiteY48" fmla="*/ 4761001 h 5143500"/>
              <a:gd name="connsiteX49" fmla="*/ 8021760 w 9144000"/>
              <a:gd name="connsiteY49" fmla="*/ 4676980 h 5143500"/>
              <a:gd name="connsiteX50" fmla="*/ 8045709 w 9144000"/>
              <a:gd name="connsiteY50" fmla="*/ 4717852 h 5143500"/>
              <a:gd name="connsiteX51" fmla="*/ 8089871 w 9144000"/>
              <a:gd name="connsiteY51" fmla="*/ 4733887 h 5143500"/>
              <a:gd name="connsiteX52" fmla="*/ 8089503 w 9144000"/>
              <a:gd name="connsiteY52" fmla="*/ 4734020 h 5143500"/>
              <a:gd name="connsiteX53" fmla="*/ 8090236 w 9144000"/>
              <a:gd name="connsiteY53" fmla="*/ 4734020 h 5143500"/>
              <a:gd name="connsiteX54" fmla="*/ 8089871 w 9144000"/>
              <a:gd name="connsiteY54" fmla="*/ 4733887 h 5143500"/>
              <a:gd name="connsiteX55" fmla="*/ 8134060 w 9144000"/>
              <a:gd name="connsiteY55" fmla="*/ 4717886 h 5143500"/>
              <a:gd name="connsiteX56" fmla="*/ 8157981 w 9144000"/>
              <a:gd name="connsiteY56" fmla="*/ 4676980 h 5143500"/>
              <a:gd name="connsiteX57" fmla="*/ 8128655 w 9144000"/>
              <a:gd name="connsiteY57" fmla="*/ 4676980 h 5143500"/>
              <a:gd name="connsiteX58" fmla="*/ 8077322 w 9144000"/>
              <a:gd name="connsiteY58" fmla="*/ 4703216 h 5143500"/>
              <a:gd name="connsiteX59" fmla="*/ 8051086 w 9144000"/>
              <a:gd name="connsiteY59" fmla="*/ 4676980 h 5143500"/>
              <a:gd name="connsiteX60" fmla="*/ 0 w 9144000"/>
              <a:gd name="connsiteY60" fmla="*/ 0 h 5143500"/>
              <a:gd name="connsiteX61" fmla="*/ 9144000 w 9144000"/>
              <a:gd name="connsiteY61" fmla="*/ 0 h 5143500"/>
              <a:gd name="connsiteX62" fmla="*/ 9144000 w 9144000"/>
              <a:gd name="connsiteY62" fmla="*/ 5143500 h 5143500"/>
              <a:gd name="connsiteX63" fmla="*/ 0 w 9144000"/>
              <a:gd name="connsiteY6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44000" h="5143500">
                <a:moveTo>
                  <a:pt x="8089503" y="4927430"/>
                </a:moveTo>
                <a:cubicBezTo>
                  <a:pt x="8055930" y="4927498"/>
                  <a:pt x="8027163" y="4951461"/>
                  <a:pt x="8021026" y="4984469"/>
                </a:cubicBezTo>
                <a:lnTo>
                  <a:pt x="8050353" y="4984469"/>
                </a:lnTo>
                <a:cubicBezTo>
                  <a:pt x="8057282" y="4963049"/>
                  <a:pt x="8080266" y="4951304"/>
                  <a:pt x="8101686" y="4958234"/>
                </a:cubicBezTo>
                <a:cubicBezTo>
                  <a:pt x="8114134" y="4962263"/>
                  <a:pt x="8123894" y="4972021"/>
                  <a:pt x="8127921" y="4984469"/>
                </a:cubicBezTo>
                <a:lnTo>
                  <a:pt x="8157248" y="4984469"/>
                </a:lnTo>
                <a:cubicBezTo>
                  <a:pt x="8151218" y="4951700"/>
                  <a:pt x="8122821" y="4927792"/>
                  <a:pt x="8089503" y="4927430"/>
                </a:cubicBezTo>
                <a:close/>
                <a:moveTo>
                  <a:pt x="8229683" y="4790620"/>
                </a:moveTo>
                <a:lnTo>
                  <a:pt x="8252559" y="4790620"/>
                </a:lnTo>
                <a:cubicBezTo>
                  <a:pt x="8267222" y="4790620"/>
                  <a:pt x="8276460" y="4797806"/>
                  <a:pt x="8276460" y="4811002"/>
                </a:cubicBezTo>
                <a:cubicBezTo>
                  <a:pt x="8276449" y="4811796"/>
                  <a:pt x="8276395" y="4812586"/>
                  <a:pt x="8276293" y="4813374"/>
                </a:cubicBezTo>
                <a:cubicBezTo>
                  <a:pt x="8274834" y="4824698"/>
                  <a:pt x="8264470" y="4832697"/>
                  <a:pt x="8253145" y="4831237"/>
                </a:cubicBezTo>
                <a:lnTo>
                  <a:pt x="8229683" y="4831678"/>
                </a:lnTo>
                <a:close/>
                <a:moveTo>
                  <a:pt x="8089503" y="4789888"/>
                </a:moveTo>
                <a:cubicBezTo>
                  <a:pt x="8112016" y="4789888"/>
                  <a:pt x="8130267" y="4808138"/>
                  <a:pt x="8130267" y="4830652"/>
                </a:cubicBezTo>
                <a:cubicBezTo>
                  <a:pt x="8130267" y="4853165"/>
                  <a:pt x="8112016" y="4871416"/>
                  <a:pt x="8089503" y="4871416"/>
                </a:cubicBezTo>
                <a:cubicBezTo>
                  <a:pt x="8066989" y="4871416"/>
                  <a:pt x="8048739" y="4853165"/>
                  <a:pt x="8048739" y="4830652"/>
                </a:cubicBezTo>
                <a:cubicBezTo>
                  <a:pt x="8048739" y="4808139"/>
                  <a:pt x="8066989" y="4789888"/>
                  <a:pt x="8089503" y="4789888"/>
                </a:cubicBezTo>
                <a:close/>
                <a:moveTo>
                  <a:pt x="8570897" y="4763493"/>
                </a:moveTo>
                <a:lnTo>
                  <a:pt x="8625297" y="4898835"/>
                </a:lnTo>
                <a:lnTo>
                  <a:pt x="8651399" y="4898835"/>
                </a:lnTo>
                <a:lnTo>
                  <a:pt x="8705652" y="4763493"/>
                </a:lnTo>
                <a:lnTo>
                  <a:pt x="8673833" y="4763493"/>
                </a:lnTo>
                <a:lnTo>
                  <a:pt x="8638787" y="4858218"/>
                </a:lnTo>
                <a:lnTo>
                  <a:pt x="8603596" y="4763493"/>
                </a:lnTo>
                <a:close/>
                <a:moveTo>
                  <a:pt x="8496262" y="4763493"/>
                </a:moveTo>
                <a:lnTo>
                  <a:pt x="8496262" y="4897809"/>
                </a:lnTo>
                <a:lnTo>
                  <a:pt x="8525881" y="4897809"/>
                </a:lnTo>
                <a:lnTo>
                  <a:pt x="8525881" y="4763493"/>
                </a:lnTo>
                <a:close/>
                <a:moveTo>
                  <a:pt x="8337898" y="4763493"/>
                </a:moveTo>
                <a:lnTo>
                  <a:pt x="8337898" y="4790767"/>
                </a:lnTo>
                <a:lnTo>
                  <a:pt x="8378809" y="4790767"/>
                </a:lnTo>
                <a:lnTo>
                  <a:pt x="8378809" y="4897956"/>
                </a:lnTo>
                <a:lnTo>
                  <a:pt x="8408427" y="4897956"/>
                </a:lnTo>
                <a:lnTo>
                  <a:pt x="8408427" y="4790767"/>
                </a:lnTo>
                <a:lnTo>
                  <a:pt x="8449338" y="4790767"/>
                </a:lnTo>
                <a:lnTo>
                  <a:pt x="8449338" y="4763493"/>
                </a:lnTo>
                <a:close/>
                <a:moveTo>
                  <a:pt x="8200064" y="4763493"/>
                </a:moveTo>
                <a:lnTo>
                  <a:pt x="8200358" y="4898101"/>
                </a:lnTo>
                <a:lnTo>
                  <a:pt x="8229683" y="4898101"/>
                </a:lnTo>
                <a:lnTo>
                  <a:pt x="8229683" y="4857191"/>
                </a:lnTo>
                <a:lnTo>
                  <a:pt x="8252120" y="4857191"/>
                </a:lnTo>
                <a:cubicBezTo>
                  <a:pt x="8282325" y="4857191"/>
                  <a:pt x="8306520" y="4841062"/>
                  <a:pt x="8306520" y="4809976"/>
                </a:cubicBezTo>
                <a:cubicBezTo>
                  <a:pt x="8306520" y="4782556"/>
                  <a:pt x="8287017" y="4763493"/>
                  <a:pt x="8255051" y="4763493"/>
                </a:cubicBezTo>
                <a:close/>
                <a:moveTo>
                  <a:pt x="8089503" y="4761001"/>
                </a:moveTo>
                <a:cubicBezTo>
                  <a:pt x="8051035" y="4761001"/>
                  <a:pt x="8019852" y="4792184"/>
                  <a:pt x="8019852" y="4830652"/>
                </a:cubicBezTo>
                <a:cubicBezTo>
                  <a:pt x="8019852" y="4869119"/>
                  <a:pt x="8051035" y="4900301"/>
                  <a:pt x="8089503" y="4900301"/>
                </a:cubicBezTo>
                <a:cubicBezTo>
                  <a:pt x="8127970" y="4900301"/>
                  <a:pt x="8159152" y="4869119"/>
                  <a:pt x="8159152" y="4830652"/>
                </a:cubicBezTo>
                <a:cubicBezTo>
                  <a:pt x="8159152" y="4792184"/>
                  <a:pt x="8127970" y="4761001"/>
                  <a:pt x="8089503" y="4761001"/>
                </a:cubicBezTo>
                <a:close/>
                <a:moveTo>
                  <a:pt x="8021760" y="4676980"/>
                </a:moveTo>
                <a:cubicBezTo>
                  <a:pt x="8024827" y="4693485"/>
                  <a:pt x="8033553" y="4707726"/>
                  <a:pt x="8045709" y="4717852"/>
                </a:cubicBezTo>
                <a:lnTo>
                  <a:pt x="8089871" y="4733887"/>
                </a:lnTo>
                <a:lnTo>
                  <a:pt x="8089503" y="4734020"/>
                </a:lnTo>
                <a:lnTo>
                  <a:pt x="8090236" y="4734020"/>
                </a:lnTo>
                <a:lnTo>
                  <a:pt x="8089871" y="4733887"/>
                </a:lnTo>
                <a:lnTo>
                  <a:pt x="8134060" y="4717886"/>
                </a:lnTo>
                <a:cubicBezTo>
                  <a:pt x="8146219" y="4707758"/>
                  <a:pt x="8154940" y="4693500"/>
                  <a:pt x="8157981" y="4676980"/>
                </a:cubicBezTo>
                <a:lnTo>
                  <a:pt x="8128655" y="4676980"/>
                </a:lnTo>
                <a:cubicBezTo>
                  <a:pt x="8121725" y="4698400"/>
                  <a:pt x="8098742" y="4710147"/>
                  <a:pt x="8077322" y="4703216"/>
                </a:cubicBezTo>
                <a:cubicBezTo>
                  <a:pt x="8064873" y="4699188"/>
                  <a:pt x="8055114" y="4689429"/>
                  <a:pt x="8051086" y="467698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2FD17-198D-DD4A-B2BD-98645A72A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accent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934E12-E812-564E-9394-BDE6FF48BB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373A36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7749FE2-832F-9242-A78D-5A000024C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8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00122A8-41F6-A746-B6D8-483AA358C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2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dy- Left 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C9B4-AB25-3642-8C60-C8308D722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140863"/>
            <a:ext cx="3020059" cy="86177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5E27DFE-3E9F-476C-A3F2-9A9D2A0A493D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8C2FB2-5958-457B-924F-51FBE1D59CF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980CA5D-89D2-214A-B62A-695581E9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291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dy- Title Only,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C25768-379A-5845-B54E-31FA57951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6182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dy- Title, Content,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2C5B55-8918-E049-B88A-BD38E52EC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30" y="4823443"/>
            <a:ext cx="747720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600" b="0" dirty="0" smtClean="0">
                <a:solidFill>
                  <a:schemeClr val="bg1">
                    <a:alpha val="50000"/>
                  </a:schemeClr>
                </a:solidFill>
              </a:defRPr>
            </a:lvl1pPr>
            <a:lvl2pPr marL="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Aft>
                <a:spcPts val="0"/>
              </a:spcAft>
            </a:pPr>
            <a:r>
              <a:rPr lang="en-US" dirty="0"/>
              <a:t>Footnote: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AFA03F-B728-1B48-AE8D-277CF21B7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5EBDE1-ECA7-4546-A1C6-669C626342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5205" cy="32628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80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dy- Title, Subtitle, Content,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D1B8-CAEE-E140-8D66-9D8738E9E9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C0626CF-BF4C-8D45-B8B5-49C55B79BA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5205" cy="32628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2C5B55-8918-E049-B88A-BD38E52EC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30" y="4823443"/>
            <a:ext cx="747720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600" b="0" dirty="0" smtClean="0">
                <a:solidFill>
                  <a:schemeClr val="bg1">
                    <a:alpha val="50000"/>
                  </a:schemeClr>
                </a:solidFill>
              </a:defRPr>
            </a:lvl1pPr>
            <a:lvl2pPr marL="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Aft>
                <a:spcPts val="0"/>
              </a:spcAft>
            </a:pPr>
            <a:r>
              <a:rPr lang="en-US" dirty="0"/>
              <a:t>Footnote: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D6D5D-B625-DD47-92B7-8B5E30B9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091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6276B655-A8B5-4F66-B1E6-598EF35EBD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669759-4605-4D84-A2F3-4BC814A297F0}"/>
              </a:ext>
            </a:extLst>
          </p:cNvPr>
          <p:cNvSpPr/>
          <p:nvPr userDrawn="1"/>
        </p:nvSpPr>
        <p:spPr>
          <a:xfrm rot="10800000">
            <a:off x="0" y="3259"/>
            <a:ext cx="9144000" cy="5140240"/>
          </a:xfrm>
          <a:prstGeom prst="rect">
            <a:avLst/>
          </a:prstGeom>
          <a:gradFill>
            <a:gsLst>
              <a:gs pos="48000">
                <a:schemeClr val="tx1">
                  <a:alpha val="25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90000">
                <a:schemeClr val="accent1">
                  <a:alpha val="4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1ABFFA-2F44-E642-81DE-DA83CCE8F8CD}"/>
              </a:ext>
            </a:extLst>
          </p:cNvPr>
          <p:cNvCxnSpPr>
            <a:cxnSpLocks/>
          </p:cNvCxnSpPr>
          <p:nvPr userDrawn="1"/>
        </p:nvCxnSpPr>
        <p:spPr>
          <a:xfrm>
            <a:off x="2212041" y="2718130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2">
            <a:extLst>
              <a:ext uri="{FF2B5EF4-FFF2-40B4-BE49-F238E27FC236}">
                <a16:creationId xmlns:a16="http://schemas.microsoft.com/office/drawing/2014/main" id="{03DBB155-F90E-CF4A-814F-689032028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1" y="1733884"/>
            <a:ext cx="4719918" cy="86177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2800" b="1" cap="none" baseline="0" dirty="0">
                <a:solidFill>
                  <a:schemeClr val="bg1"/>
                </a:solidFill>
              </a:defRPr>
            </a:lvl1pPr>
          </a:lstStyle>
          <a:p>
            <a:pPr lvl="0" defTabSz="914333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598734-85AF-B146-BA91-F3F2650353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2041" y="2840601"/>
            <a:ext cx="4719918" cy="16158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ctr" defTabSz="91433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050" smtClean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lang="en-US" sz="2000" smtClean="0"/>
            </a:lvl2pPr>
            <a:lvl3pPr marL="0" indent="0">
              <a:lnSpc>
                <a:spcPct val="100000"/>
              </a:lnSpc>
              <a:spcBef>
                <a:spcPts val="0"/>
              </a:spcBef>
              <a:defRPr lang="en-US" sz="1800" smtClean="0"/>
            </a:lvl3pPr>
            <a:lvl4pPr marL="0" indent="0">
              <a:lnSpc>
                <a:spcPct val="100000"/>
              </a:lnSpc>
              <a:spcBef>
                <a:spcPts val="0"/>
              </a:spcBef>
              <a:defRPr lang="en-US" sz="1600" smtClean="0"/>
            </a:lvl4pPr>
            <a:lvl5pPr marL="0" indent="0">
              <a:lnSpc>
                <a:spcPct val="100000"/>
              </a:lnSpc>
              <a:spcBef>
                <a:spcPts val="0"/>
              </a:spcBef>
              <a:defRPr lang="en-US" sz="1600"/>
            </a:lvl5pPr>
          </a:lstStyle>
          <a:p>
            <a:pPr marL="0" lvl="0" indent="0" defTabSz="914333">
              <a:buNone/>
            </a:pPr>
            <a:r>
              <a:rPr lang="en-US" dirty="0"/>
              <a:t>Date/Speaker name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144E3E-99BB-46E0-98D4-6D6199B0C341}"/>
              </a:ext>
            </a:extLst>
          </p:cNvPr>
          <p:cNvSpPr/>
          <p:nvPr/>
        </p:nvSpPr>
        <p:spPr>
          <a:xfrm>
            <a:off x="8020052" y="4679952"/>
            <a:ext cx="684213" cy="307808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chemeClr val="bg1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733" dirty="0"/>
          </a:p>
        </p:txBody>
      </p:sp>
    </p:spTree>
    <p:extLst>
      <p:ext uri="{BB962C8B-B14F-4D97-AF65-F5344CB8AC3E}">
        <p14:creationId xmlns:p14="http://schemas.microsoft.com/office/powerpoint/2010/main" val="40340166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dy- Title, Subtitle, Image,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0">
            <a:extLst>
              <a:ext uri="{FF2B5EF4-FFF2-40B4-BE49-F238E27FC236}">
                <a16:creationId xmlns:a16="http://schemas.microsoft.com/office/drawing/2014/main" id="{BCB099BD-8CDB-4D4C-A4A0-97C314E660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5178"/>
            <a:ext cx="9144000" cy="5143500"/>
          </a:xfrm>
          <a:custGeom>
            <a:avLst/>
            <a:gdLst>
              <a:gd name="connsiteX0" fmla="*/ 8089503 w 9144000"/>
              <a:gd name="connsiteY0" fmla="*/ 4927430 h 5143500"/>
              <a:gd name="connsiteX1" fmla="*/ 8021026 w 9144000"/>
              <a:gd name="connsiteY1" fmla="*/ 4984469 h 5143500"/>
              <a:gd name="connsiteX2" fmla="*/ 8050353 w 9144000"/>
              <a:gd name="connsiteY2" fmla="*/ 4984469 h 5143500"/>
              <a:gd name="connsiteX3" fmla="*/ 8101686 w 9144000"/>
              <a:gd name="connsiteY3" fmla="*/ 4958234 h 5143500"/>
              <a:gd name="connsiteX4" fmla="*/ 8127921 w 9144000"/>
              <a:gd name="connsiteY4" fmla="*/ 4984469 h 5143500"/>
              <a:gd name="connsiteX5" fmla="*/ 8157248 w 9144000"/>
              <a:gd name="connsiteY5" fmla="*/ 4984469 h 5143500"/>
              <a:gd name="connsiteX6" fmla="*/ 8089503 w 9144000"/>
              <a:gd name="connsiteY6" fmla="*/ 4927430 h 5143500"/>
              <a:gd name="connsiteX7" fmla="*/ 8229683 w 9144000"/>
              <a:gd name="connsiteY7" fmla="*/ 4790620 h 5143500"/>
              <a:gd name="connsiteX8" fmla="*/ 8252559 w 9144000"/>
              <a:gd name="connsiteY8" fmla="*/ 4790620 h 5143500"/>
              <a:gd name="connsiteX9" fmla="*/ 8276460 w 9144000"/>
              <a:gd name="connsiteY9" fmla="*/ 4811002 h 5143500"/>
              <a:gd name="connsiteX10" fmla="*/ 8276293 w 9144000"/>
              <a:gd name="connsiteY10" fmla="*/ 4813374 h 5143500"/>
              <a:gd name="connsiteX11" fmla="*/ 8253145 w 9144000"/>
              <a:gd name="connsiteY11" fmla="*/ 4831237 h 5143500"/>
              <a:gd name="connsiteX12" fmla="*/ 8229683 w 9144000"/>
              <a:gd name="connsiteY12" fmla="*/ 4831678 h 5143500"/>
              <a:gd name="connsiteX13" fmla="*/ 8089503 w 9144000"/>
              <a:gd name="connsiteY13" fmla="*/ 4789888 h 5143500"/>
              <a:gd name="connsiteX14" fmla="*/ 8130267 w 9144000"/>
              <a:gd name="connsiteY14" fmla="*/ 4830652 h 5143500"/>
              <a:gd name="connsiteX15" fmla="*/ 8089503 w 9144000"/>
              <a:gd name="connsiteY15" fmla="*/ 4871416 h 5143500"/>
              <a:gd name="connsiteX16" fmla="*/ 8048739 w 9144000"/>
              <a:gd name="connsiteY16" fmla="*/ 4830652 h 5143500"/>
              <a:gd name="connsiteX17" fmla="*/ 8089503 w 9144000"/>
              <a:gd name="connsiteY17" fmla="*/ 4789888 h 5143500"/>
              <a:gd name="connsiteX18" fmla="*/ 8570897 w 9144000"/>
              <a:gd name="connsiteY18" fmla="*/ 4763493 h 5143500"/>
              <a:gd name="connsiteX19" fmla="*/ 8625297 w 9144000"/>
              <a:gd name="connsiteY19" fmla="*/ 4898835 h 5143500"/>
              <a:gd name="connsiteX20" fmla="*/ 8651399 w 9144000"/>
              <a:gd name="connsiteY20" fmla="*/ 4898835 h 5143500"/>
              <a:gd name="connsiteX21" fmla="*/ 8705652 w 9144000"/>
              <a:gd name="connsiteY21" fmla="*/ 4763493 h 5143500"/>
              <a:gd name="connsiteX22" fmla="*/ 8673833 w 9144000"/>
              <a:gd name="connsiteY22" fmla="*/ 4763493 h 5143500"/>
              <a:gd name="connsiteX23" fmla="*/ 8638787 w 9144000"/>
              <a:gd name="connsiteY23" fmla="*/ 4858218 h 5143500"/>
              <a:gd name="connsiteX24" fmla="*/ 8603596 w 9144000"/>
              <a:gd name="connsiteY24" fmla="*/ 4763493 h 5143500"/>
              <a:gd name="connsiteX25" fmla="*/ 8496262 w 9144000"/>
              <a:gd name="connsiteY25" fmla="*/ 4763493 h 5143500"/>
              <a:gd name="connsiteX26" fmla="*/ 8496262 w 9144000"/>
              <a:gd name="connsiteY26" fmla="*/ 4897809 h 5143500"/>
              <a:gd name="connsiteX27" fmla="*/ 8525881 w 9144000"/>
              <a:gd name="connsiteY27" fmla="*/ 4897809 h 5143500"/>
              <a:gd name="connsiteX28" fmla="*/ 8525881 w 9144000"/>
              <a:gd name="connsiteY28" fmla="*/ 4763493 h 5143500"/>
              <a:gd name="connsiteX29" fmla="*/ 8337898 w 9144000"/>
              <a:gd name="connsiteY29" fmla="*/ 4763493 h 5143500"/>
              <a:gd name="connsiteX30" fmla="*/ 8337898 w 9144000"/>
              <a:gd name="connsiteY30" fmla="*/ 4790767 h 5143500"/>
              <a:gd name="connsiteX31" fmla="*/ 8378809 w 9144000"/>
              <a:gd name="connsiteY31" fmla="*/ 4790767 h 5143500"/>
              <a:gd name="connsiteX32" fmla="*/ 8378809 w 9144000"/>
              <a:gd name="connsiteY32" fmla="*/ 4897956 h 5143500"/>
              <a:gd name="connsiteX33" fmla="*/ 8408427 w 9144000"/>
              <a:gd name="connsiteY33" fmla="*/ 4897956 h 5143500"/>
              <a:gd name="connsiteX34" fmla="*/ 8408427 w 9144000"/>
              <a:gd name="connsiteY34" fmla="*/ 4790767 h 5143500"/>
              <a:gd name="connsiteX35" fmla="*/ 8449338 w 9144000"/>
              <a:gd name="connsiteY35" fmla="*/ 4790767 h 5143500"/>
              <a:gd name="connsiteX36" fmla="*/ 8449338 w 9144000"/>
              <a:gd name="connsiteY36" fmla="*/ 4763493 h 5143500"/>
              <a:gd name="connsiteX37" fmla="*/ 8200064 w 9144000"/>
              <a:gd name="connsiteY37" fmla="*/ 4763493 h 5143500"/>
              <a:gd name="connsiteX38" fmla="*/ 8200358 w 9144000"/>
              <a:gd name="connsiteY38" fmla="*/ 4898101 h 5143500"/>
              <a:gd name="connsiteX39" fmla="*/ 8229683 w 9144000"/>
              <a:gd name="connsiteY39" fmla="*/ 4898101 h 5143500"/>
              <a:gd name="connsiteX40" fmla="*/ 8229683 w 9144000"/>
              <a:gd name="connsiteY40" fmla="*/ 4857191 h 5143500"/>
              <a:gd name="connsiteX41" fmla="*/ 8252120 w 9144000"/>
              <a:gd name="connsiteY41" fmla="*/ 4857191 h 5143500"/>
              <a:gd name="connsiteX42" fmla="*/ 8306520 w 9144000"/>
              <a:gd name="connsiteY42" fmla="*/ 4809976 h 5143500"/>
              <a:gd name="connsiteX43" fmla="*/ 8255051 w 9144000"/>
              <a:gd name="connsiteY43" fmla="*/ 4763493 h 5143500"/>
              <a:gd name="connsiteX44" fmla="*/ 8089503 w 9144000"/>
              <a:gd name="connsiteY44" fmla="*/ 4761001 h 5143500"/>
              <a:gd name="connsiteX45" fmla="*/ 8019852 w 9144000"/>
              <a:gd name="connsiteY45" fmla="*/ 4830652 h 5143500"/>
              <a:gd name="connsiteX46" fmla="*/ 8089503 w 9144000"/>
              <a:gd name="connsiteY46" fmla="*/ 4900301 h 5143500"/>
              <a:gd name="connsiteX47" fmla="*/ 8159152 w 9144000"/>
              <a:gd name="connsiteY47" fmla="*/ 4830652 h 5143500"/>
              <a:gd name="connsiteX48" fmla="*/ 8089503 w 9144000"/>
              <a:gd name="connsiteY48" fmla="*/ 4761001 h 5143500"/>
              <a:gd name="connsiteX49" fmla="*/ 8021760 w 9144000"/>
              <a:gd name="connsiteY49" fmla="*/ 4676980 h 5143500"/>
              <a:gd name="connsiteX50" fmla="*/ 8045709 w 9144000"/>
              <a:gd name="connsiteY50" fmla="*/ 4717852 h 5143500"/>
              <a:gd name="connsiteX51" fmla="*/ 8089871 w 9144000"/>
              <a:gd name="connsiteY51" fmla="*/ 4733887 h 5143500"/>
              <a:gd name="connsiteX52" fmla="*/ 8089503 w 9144000"/>
              <a:gd name="connsiteY52" fmla="*/ 4734020 h 5143500"/>
              <a:gd name="connsiteX53" fmla="*/ 8090236 w 9144000"/>
              <a:gd name="connsiteY53" fmla="*/ 4734020 h 5143500"/>
              <a:gd name="connsiteX54" fmla="*/ 8089871 w 9144000"/>
              <a:gd name="connsiteY54" fmla="*/ 4733887 h 5143500"/>
              <a:gd name="connsiteX55" fmla="*/ 8134060 w 9144000"/>
              <a:gd name="connsiteY55" fmla="*/ 4717886 h 5143500"/>
              <a:gd name="connsiteX56" fmla="*/ 8157981 w 9144000"/>
              <a:gd name="connsiteY56" fmla="*/ 4676980 h 5143500"/>
              <a:gd name="connsiteX57" fmla="*/ 8128655 w 9144000"/>
              <a:gd name="connsiteY57" fmla="*/ 4676980 h 5143500"/>
              <a:gd name="connsiteX58" fmla="*/ 8077322 w 9144000"/>
              <a:gd name="connsiteY58" fmla="*/ 4703216 h 5143500"/>
              <a:gd name="connsiteX59" fmla="*/ 8051086 w 9144000"/>
              <a:gd name="connsiteY59" fmla="*/ 4676980 h 5143500"/>
              <a:gd name="connsiteX60" fmla="*/ 0 w 9144000"/>
              <a:gd name="connsiteY60" fmla="*/ 0 h 5143500"/>
              <a:gd name="connsiteX61" fmla="*/ 9144000 w 9144000"/>
              <a:gd name="connsiteY61" fmla="*/ 0 h 5143500"/>
              <a:gd name="connsiteX62" fmla="*/ 9144000 w 9144000"/>
              <a:gd name="connsiteY62" fmla="*/ 5143500 h 5143500"/>
              <a:gd name="connsiteX63" fmla="*/ 0 w 9144000"/>
              <a:gd name="connsiteY6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44000" h="5143500">
                <a:moveTo>
                  <a:pt x="8089503" y="4927430"/>
                </a:moveTo>
                <a:cubicBezTo>
                  <a:pt x="8055930" y="4927498"/>
                  <a:pt x="8027163" y="4951461"/>
                  <a:pt x="8021026" y="4984469"/>
                </a:cubicBezTo>
                <a:lnTo>
                  <a:pt x="8050353" y="4984469"/>
                </a:lnTo>
                <a:cubicBezTo>
                  <a:pt x="8057282" y="4963049"/>
                  <a:pt x="8080266" y="4951304"/>
                  <a:pt x="8101686" y="4958234"/>
                </a:cubicBezTo>
                <a:cubicBezTo>
                  <a:pt x="8114134" y="4962263"/>
                  <a:pt x="8123894" y="4972021"/>
                  <a:pt x="8127921" y="4984469"/>
                </a:cubicBezTo>
                <a:lnTo>
                  <a:pt x="8157248" y="4984469"/>
                </a:lnTo>
                <a:cubicBezTo>
                  <a:pt x="8151218" y="4951700"/>
                  <a:pt x="8122821" y="4927792"/>
                  <a:pt x="8089503" y="4927430"/>
                </a:cubicBezTo>
                <a:close/>
                <a:moveTo>
                  <a:pt x="8229683" y="4790620"/>
                </a:moveTo>
                <a:lnTo>
                  <a:pt x="8252559" y="4790620"/>
                </a:lnTo>
                <a:cubicBezTo>
                  <a:pt x="8267222" y="4790620"/>
                  <a:pt x="8276460" y="4797806"/>
                  <a:pt x="8276460" y="4811002"/>
                </a:cubicBezTo>
                <a:cubicBezTo>
                  <a:pt x="8276449" y="4811796"/>
                  <a:pt x="8276395" y="4812586"/>
                  <a:pt x="8276293" y="4813374"/>
                </a:cubicBezTo>
                <a:cubicBezTo>
                  <a:pt x="8274834" y="4824698"/>
                  <a:pt x="8264470" y="4832697"/>
                  <a:pt x="8253145" y="4831237"/>
                </a:cubicBezTo>
                <a:lnTo>
                  <a:pt x="8229683" y="4831678"/>
                </a:lnTo>
                <a:close/>
                <a:moveTo>
                  <a:pt x="8089503" y="4789888"/>
                </a:moveTo>
                <a:cubicBezTo>
                  <a:pt x="8112016" y="4789888"/>
                  <a:pt x="8130267" y="4808138"/>
                  <a:pt x="8130267" y="4830652"/>
                </a:cubicBezTo>
                <a:cubicBezTo>
                  <a:pt x="8130267" y="4853165"/>
                  <a:pt x="8112016" y="4871416"/>
                  <a:pt x="8089503" y="4871416"/>
                </a:cubicBezTo>
                <a:cubicBezTo>
                  <a:pt x="8066989" y="4871416"/>
                  <a:pt x="8048739" y="4853165"/>
                  <a:pt x="8048739" y="4830652"/>
                </a:cubicBezTo>
                <a:cubicBezTo>
                  <a:pt x="8048739" y="4808139"/>
                  <a:pt x="8066989" y="4789888"/>
                  <a:pt x="8089503" y="4789888"/>
                </a:cubicBezTo>
                <a:close/>
                <a:moveTo>
                  <a:pt x="8570897" y="4763493"/>
                </a:moveTo>
                <a:lnTo>
                  <a:pt x="8625297" y="4898835"/>
                </a:lnTo>
                <a:lnTo>
                  <a:pt x="8651399" y="4898835"/>
                </a:lnTo>
                <a:lnTo>
                  <a:pt x="8705652" y="4763493"/>
                </a:lnTo>
                <a:lnTo>
                  <a:pt x="8673833" y="4763493"/>
                </a:lnTo>
                <a:lnTo>
                  <a:pt x="8638787" y="4858218"/>
                </a:lnTo>
                <a:lnTo>
                  <a:pt x="8603596" y="4763493"/>
                </a:lnTo>
                <a:close/>
                <a:moveTo>
                  <a:pt x="8496262" y="4763493"/>
                </a:moveTo>
                <a:lnTo>
                  <a:pt x="8496262" y="4897809"/>
                </a:lnTo>
                <a:lnTo>
                  <a:pt x="8525881" y="4897809"/>
                </a:lnTo>
                <a:lnTo>
                  <a:pt x="8525881" y="4763493"/>
                </a:lnTo>
                <a:close/>
                <a:moveTo>
                  <a:pt x="8337898" y="4763493"/>
                </a:moveTo>
                <a:lnTo>
                  <a:pt x="8337898" y="4790767"/>
                </a:lnTo>
                <a:lnTo>
                  <a:pt x="8378809" y="4790767"/>
                </a:lnTo>
                <a:lnTo>
                  <a:pt x="8378809" y="4897956"/>
                </a:lnTo>
                <a:lnTo>
                  <a:pt x="8408427" y="4897956"/>
                </a:lnTo>
                <a:lnTo>
                  <a:pt x="8408427" y="4790767"/>
                </a:lnTo>
                <a:lnTo>
                  <a:pt x="8449338" y="4790767"/>
                </a:lnTo>
                <a:lnTo>
                  <a:pt x="8449338" y="4763493"/>
                </a:lnTo>
                <a:close/>
                <a:moveTo>
                  <a:pt x="8200064" y="4763493"/>
                </a:moveTo>
                <a:lnTo>
                  <a:pt x="8200358" y="4898101"/>
                </a:lnTo>
                <a:lnTo>
                  <a:pt x="8229683" y="4898101"/>
                </a:lnTo>
                <a:lnTo>
                  <a:pt x="8229683" y="4857191"/>
                </a:lnTo>
                <a:lnTo>
                  <a:pt x="8252120" y="4857191"/>
                </a:lnTo>
                <a:cubicBezTo>
                  <a:pt x="8282325" y="4857191"/>
                  <a:pt x="8306520" y="4841062"/>
                  <a:pt x="8306520" y="4809976"/>
                </a:cubicBezTo>
                <a:cubicBezTo>
                  <a:pt x="8306520" y="4782556"/>
                  <a:pt x="8287017" y="4763493"/>
                  <a:pt x="8255051" y="4763493"/>
                </a:cubicBezTo>
                <a:close/>
                <a:moveTo>
                  <a:pt x="8089503" y="4761001"/>
                </a:moveTo>
                <a:cubicBezTo>
                  <a:pt x="8051035" y="4761001"/>
                  <a:pt x="8019852" y="4792184"/>
                  <a:pt x="8019852" y="4830652"/>
                </a:cubicBezTo>
                <a:cubicBezTo>
                  <a:pt x="8019852" y="4869119"/>
                  <a:pt x="8051035" y="4900301"/>
                  <a:pt x="8089503" y="4900301"/>
                </a:cubicBezTo>
                <a:cubicBezTo>
                  <a:pt x="8127970" y="4900301"/>
                  <a:pt x="8159152" y="4869119"/>
                  <a:pt x="8159152" y="4830652"/>
                </a:cubicBezTo>
                <a:cubicBezTo>
                  <a:pt x="8159152" y="4792184"/>
                  <a:pt x="8127970" y="4761001"/>
                  <a:pt x="8089503" y="4761001"/>
                </a:cubicBezTo>
                <a:close/>
                <a:moveTo>
                  <a:pt x="8021760" y="4676980"/>
                </a:moveTo>
                <a:cubicBezTo>
                  <a:pt x="8024827" y="4693485"/>
                  <a:pt x="8033553" y="4707726"/>
                  <a:pt x="8045709" y="4717852"/>
                </a:cubicBezTo>
                <a:lnTo>
                  <a:pt x="8089871" y="4733887"/>
                </a:lnTo>
                <a:lnTo>
                  <a:pt x="8089503" y="4734020"/>
                </a:lnTo>
                <a:lnTo>
                  <a:pt x="8090236" y="4734020"/>
                </a:lnTo>
                <a:lnTo>
                  <a:pt x="8089871" y="4733887"/>
                </a:lnTo>
                <a:lnTo>
                  <a:pt x="8134060" y="4717886"/>
                </a:lnTo>
                <a:cubicBezTo>
                  <a:pt x="8146219" y="4707758"/>
                  <a:pt x="8154940" y="4693500"/>
                  <a:pt x="8157981" y="4676980"/>
                </a:cubicBezTo>
                <a:lnTo>
                  <a:pt x="8128655" y="4676980"/>
                </a:lnTo>
                <a:cubicBezTo>
                  <a:pt x="8121725" y="4698400"/>
                  <a:pt x="8098742" y="4710147"/>
                  <a:pt x="8077322" y="4703216"/>
                </a:cubicBezTo>
                <a:cubicBezTo>
                  <a:pt x="8064873" y="4699188"/>
                  <a:pt x="8055114" y="4689429"/>
                  <a:pt x="8051086" y="467698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D1B8-CAEE-E140-8D66-9D8738E9E9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25943C59-54A3-874E-9F59-8D5E82869C32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2FD17-198D-DD4A-B2BD-98645A72A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91830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8734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Z Body- Left Titl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C9B4-AB25-3642-8C60-C8308D722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140863"/>
            <a:ext cx="3020059" cy="86177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5E27DFE-3E9F-476C-A3F2-9A9D2A0A493D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8C2FB2-5958-457B-924F-51FBE1D59CF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980CA5D-89D2-214A-B62A-695581E9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681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Z Body- Title Only,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C25768-379A-5845-B54E-31FA579516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4705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Z Body- Title, Content,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2C5B55-8918-E049-B88A-BD38E52EC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30" y="4823443"/>
            <a:ext cx="747720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600" b="0" dirty="0" smtClean="0">
                <a:solidFill>
                  <a:schemeClr val="bg1">
                    <a:alpha val="50000"/>
                  </a:schemeClr>
                </a:solidFill>
              </a:defRPr>
            </a:lvl1pPr>
            <a:lvl2pPr marL="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Aft>
                <a:spcPts val="0"/>
              </a:spcAft>
            </a:pPr>
            <a:r>
              <a:rPr lang="en-US" dirty="0"/>
              <a:t>Footnote: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AFA03F-B728-1B48-AE8D-277CF21B77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75EBDE1-ECA7-4546-A1C6-669C626342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5205" cy="32628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63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Z Body- Title, Subtitle, Content,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D1B8-CAEE-E140-8D66-9D8738E9E9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C0626CF-BF4C-8D45-B8B5-49C55B79BA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5205" cy="32628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4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30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92C5B55-8918-E049-B88A-BD38E52EC0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30" y="4823443"/>
            <a:ext cx="747720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600" b="0" dirty="0" smtClean="0">
                <a:solidFill>
                  <a:schemeClr val="bg1">
                    <a:alpha val="50000"/>
                  </a:schemeClr>
                </a:solidFill>
              </a:defRPr>
            </a:lvl1pPr>
            <a:lvl2pPr marL="0" indent="0">
              <a:buNone/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>
              <a:spcAft>
                <a:spcPts val="0"/>
              </a:spcAft>
            </a:pPr>
            <a:r>
              <a:rPr lang="en-US" dirty="0"/>
              <a:t>Footnote: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AD6D5D-B625-DD47-92B7-8B5E30B96B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7406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Z Body- Title, Subtitle, Image,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0">
            <a:extLst>
              <a:ext uri="{FF2B5EF4-FFF2-40B4-BE49-F238E27FC236}">
                <a16:creationId xmlns:a16="http://schemas.microsoft.com/office/drawing/2014/main" id="{BCB099BD-8CDB-4D4C-A4A0-97C314E660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1" y="5178"/>
            <a:ext cx="9144000" cy="5143500"/>
          </a:xfrm>
          <a:custGeom>
            <a:avLst/>
            <a:gdLst>
              <a:gd name="connsiteX0" fmla="*/ 8089503 w 9144000"/>
              <a:gd name="connsiteY0" fmla="*/ 4927430 h 5143500"/>
              <a:gd name="connsiteX1" fmla="*/ 8021026 w 9144000"/>
              <a:gd name="connsiteY1" fmla="*/ 4984469 h 5143500"/>
              <a:gd name="connsiteX2" fmla="*/ 8050353 w 9144000"/>
              <a:gd name="connsiteY2" fmla="*/ 4984469 h 5143500"/>
              <a:gd name="connsiteX3" fmla="*/ 8101686 w 9144000"/>
              <a:gd name="connsiteY3" fmla="*/ 4958234 h 5143500"/>
              <a:gd name="connsiteX4" fmla="*/ 8127921 w 9144000"/>
              <a:gd name="connsiteY4" fmla="*/ 4984469 h 5143500"/>
              <a:gd name="connsiteX5" fmla="*/ 8157248 w 9144000"/>
              <a:gd name="connsiteY5" fmla="*/ 4984469 h 5143500"/>
              <a:gd name="connsiteX6" fmla="*/ 8089503 w 9144000"/>
              <a:gd name="connsiteY6" fmla="*/ 4927430 h 5143500"/>
              <a:gd name="connsiteX7" fmla="*/ 8229683 w 9144000"/>
              <a:gd name="connsiteY7" fmla="*/ 4790620 h 5143500"/>
              <a:gd name="connsiteX8" fmla="*/ 8252559 w 9144000"/>
              <a:gd name="connsiteY8" fmla="*/ 4790620 h 5143500"/>
              <a:gd name="connsiteX9" fmla="*/ 8276460 w 9144000"/>
              <a:gd name="connsiteY9" fmla="*/ 4811002 h 5143500"/>
              <a:gd name="connsiteX10" fmla="*/ 8276293 w 9144000"/>
              <a:gd name="connsiteY10" fmla="*/ 4813374 h 5143500"/>
              <a:gd name="connsiteX11" fmla="*/ 8253145 w 9144000"/>
              <a:gd name="connsiteY11" fmla="*/ 4831237 h 5143500"/>
              <a:gd name="connsiteX12" fmla="*/ 8229683 w 9144000"/>
              <a:gd name="connsiteY12" fmla="*/ 4831678 h 5143500"/>
              <a:gd name="connsiteX13" fmla="*/ 8089503 w 9144000"/>
              <a:gd name="connsiteY13" fmla="*/ 4789888 h 5143500"/>
              <a:gd name="connsiteX14" fmla="*/ 8130267 w 9144000"/>
              <a:gd name="connsiteY14" fmla="*/ 4830652 h 5143500"/>
              <a:gd name="connsiteX15" fmla="*/ 8089503 w 9144000"/>
              <a:gd name="connsiteY15" fmla="*/ 4871416 h 5143500"/>
              <a:gd name="connsiteX16" fmla="*/ 8048739 w 9144000"/>
              <a:gd name="connsiteY16" fmla="*/ 4830652 h 5143500"/>
              <a:gd name="connsiteX17" fmla="*/ 8089503 w 9144000"/>
              <a:gd name="connsiteY17" fmla="*/ 4789888 h 5143500"/>
              <a:gd name="connsiteX18" fmla="*/ 8570897 w 9144000"/>
              <a:gd name="connsiteY18" fmla="*/ 4763493 h 5143500"/>
              <a:gd name="connsiteX19" fmla="*/ 8625297 w 9144000"/>
              <a:gd name="connsiteY19" fmla="*/ 4898835 h 5143500"/>
              <a:gd name="connsiteX20" fmla="*/ 8651399 w 9144000"/>
              <a:gd name="connsiteY20" fmla="*/ 4898835 h 5143500"/>
              <a:gd name="connsiteX21" fmla="*/ 8705652 w 9144000"/>
              <a:gd name="connsiteY21" fmla="*/ 4763493 h 5143500"/>
              <a:gd name="connsiteX22" fmla="*/ 8673833 w 9144000"/>
              <a:gd name="connsiteY22" fmla="*/ 4763493 h 5143500"/>
              <a:gd name="connsiteX23" fmla="*/ 8638787 w 9144000"/>
              <a:gd name="connsiteY23" fmla="*/ 4858218 h 5143500"/>
              <a:gd name="connsiteX24" fmla="*/ 8603596 w 9144000"/>
              <a:gd name="connsiteY24" fmla="*/ 4763493 h 5143500"/>
              <a:gd name="connsiteX25" fmla="*/ 8496262 w 9144000"/>
              <a:gd name="connsiteY25" fmla="*/ 4763493 h 5143500"/>
              <a:gd name="connsiteX26" fmla="*/ 8496262 w 9144000"/>
              <a:gd name="connsiteY26" fmla="*/ 4897809 h 5143500"/>
              <a:gd name="connsiteX27" fmla="*/ 8525881 w 9144000"/>
              <a:gd name="connsiteY27" fmla="*/ 4897809 h 5143500"/>
              <a:gd name="connsiteX28" fmla="*/ 8525881 w 9144000"/>
              <a:gd name="connsiteY28" fmla="*/ 4763493 h 5143500"/>
              <a:gd name="connsiteX29" fmla="*/ 8337898 w 9144000"/>
              <a:gd name="connsiteY29" fmla="*/ 4763493 h 5143500"/>
              <a:gd name="connsiteX30" fmla="*/ 8337898 w 9144000"/>
              <a:gd name="connsiteY30" fmla="*/ 4790767 h 5143500"/>
              <a:gd name="connsiteX31" fmla="*/ 8378809 w 9144000"/>
              <a:gd name="connsiteY31" fmla="*/ 4790767 h 5143500"/>
              <a:gd name="connsiteX32" fmla="*/ 8378809 w 9144000"/>
              <a:gd name="connsiteY32" fmla="*/ 4897956 h 5143500"/>
              <a:gd name="connsiteX33" fmla="*/ 8408427 w 9144000"/>
              <a:gd name="connsiteY33" fmla="*/ 4897956 h 5143500"/>
              <a:gd name="connsiteX34" fmla="*/ 8408427 w 9144000"/>
              <a:gd name="connsiteY34" fmla="*/ 4790767 h 5143500"/>
              <a:gd name="connsiteX35" fmla="*/ 8449338 w 9144000"/>
              <a:gd name="connsiteY35" fmla="*/ 4790767 h 5143500"/>
              <a:gd name="connsiteX36" fmla="*/ 8449338 w 9144000"/>
              <a:gd name="connsiteY36" fmla="*/ 4763493 h 5143500"/>
              <a:gd name="connsiteX37" fmla="*/ 8200064 w 9144000"/>
              <a:gd name="connsiteY37" fmla="*/ 4763493 h 5143500"/>
              <a:gd name="connsiteX38" fmla="*/ 8200358 w 9144000"/>
              <a:gd name="connsiteY38" fmla="*/ 4898101 h 5143500"/>
              <a:gd name="connsiteX39" fmla="*/ 8229683 w 9144000"/>
              <a:gd name="connsiteY39" fmla="*/ 4898101 h 5143500"/>
              <a:gd name="connsiteX40" fmla="*/ 8229683 w 9144000"/>
              <a:gd name="connsiteY40" fmla="*/ 4857191 h 5143500"/>
              <a:gd name="connsiteX41" fmla="*/ 8252120 w 9144000"/>
              <a:gd name="connsiteY41" fmla="*/ 4857191 h 5143500"/>
              <a:gd name="connsiteX42" fmla="*/ 8306520 w 9144000"/>
              <a:gd name="connsiteY42" fmla="*/ 4809976 h 5143500"/>
              <a:gd name="connsiteX43" fmla="*/ 8255051 w 9144000"/>
              <a:gd name="connsiteY43" fmla="*/ 4763493 h 5143500"/>
              <a:gd name="connsiteX44" fmla="*/ 8089503 w 9144000"/>
              <a:gd name="connsiteY44" fmla="*/ 4761001 h 5143500"/>
              <a:gd name="connsiteX45" fmla="*/ 8019852 w 9144000"/>
              <a:gd name="connsiteY45" fmla="*/ 4830652 h 5143500"/>
              <a:gd name="connsiteX46" fmla="*/ 8089503 w 9144000"/>
              <a:gd name="connsiteY46" fmla="*/ 4900301 h 5143500"/>
              <a:gd name="connsiteX47" fmla="*/ 8159152 w 9144000"/>
              <a:gd name="connsiteY47" fmla="*/ 4830652 h 5143500"/>
              <a:gd name="connsiteX48" fmla="*/ 8089503 w 9144000"/>
              <a:gd name="connsiteY48" fmla="*/ 4761001 h 5143500"/>
              <a:gd name="connsiteX49" fmla="*/ 8021760 w 9144000"/>
              <a:gd name="connsiteY49" fmla="*/ 4676980 h 5143500"/>
              <a:gd name="connsiteX50" fmla="*/ 8045709 w 9144000"/>
              <a:gd name="connsiteY50" fmla="*/ 4717852 h 5143500"/>
              <a:gd name="connsiteX51" fmla="*/ 8089871 w 9144000"/>
              <a:gd name="connsiteY51" fmla="*/ 4733887 h 5143500"/>
              <a:gd name="connsiteX52" fmla="*/ 8089503 w 9144000"/>
              <a:gd name="connsiteY52" fmla="*/ 4734020 h 5143500"/>
              <a:gd name="connsiteX53" fmla="*/ 8090236 w 9144000"/>
              <a:gd name="connsiteY53" fmla="*/ 4734020 h 5143500"/>
              <a:gd name="connsiteX54" fmla="*/ 8089871 w 9144000"/>
              <a:gd name="connsiteY54" fmla="*/ 4733887 h 5143500"/>
              <a:gd name="connsiteX55" fmla="*/ 8134060 w 9144000"/>
              <a:gd name="connsiteY55" fmla="*/ 4717886 h 5143500"/>
              <a:gd name="connsiteX56" fmla="*/ 8157981 w 9144000"/>
              <a:gd name="connsiteY56" fmla="*/ 4676980 h 5143500"/>
              <a:gd name="connsiteX57" fmla="*/ 8128655 w 9144000"/>
              <a:gd name="connsiteY57" fmla="*/ 4676980 h 5143500"/>
              <a:gd name="connsiteX58" fmla="*/ 8077322 w 9144000"/>
              <a:gd name="connsiteY58" fmla="*/ 4703216 h 5143500"/>
              <a:gd name="connsiteX59" fmla="*/ 8051086 w 9144000"/>
              <a:gd name="connsiteY59" fmla="*/ 4676980 h 5143500"/>
              <a:gd name="connsiteX60" fmla="*/ 0 w 9144000"/>
              <a:gd name="connsiteY60" fmla="*/ 0 h 5143500"/>
              <a:gd name="connsiteX61" fmla="*/ 9144000 w 9144000"/>
              <a:gd name="connsiteY61" fmla="*/ 0 h 5143500"/>
              <a:gd name="connsiteX62" fmla="*/ 9144000 w 9144000"/>
              <a:gd name="connsiteY62" fmla="*/ 5143500 h 5143500"/>
              <a:gd name="connsiteX63" fmla="*/ 0 w 9144000"/>
              <a:gd name="connsiteY6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9144000" h="5143500">
                <a:moveTo>
                  <a:pt x="8089503" y="4927430"/>
                </a:moveTo>
                <a:cubicBezTo>
                  <a:pt x="8055930" y="4927498"/>
                  <a:pt x="8027163" y="4951461"/>
                  <a:pt x="8021026" y="4984469"/>
                </a:cubicBezTo>
                <a:lnTo>
                  <a:pt x="8050353" y="4984469"/>
                </a:lnTo>
                <a:cubicBezTo>
                  <a:pt x="8057282" y="4963049"/>
                  <a:pt x="8080266" y="4951304"/>
                  <a:pt x="8101686" y="4958234"/>
                </a:cubicBezTo>
                <a:cubicBezTo>
                  <a:pt x="8114134" y="4962263"/>
                  <a:pt x="8123894" y="4972021"/>
                  <a:pt x="8127921" y="4984469"/>
                </a:cubicBezTo>
                <a:lnTo>
                  <a:pt x="8157248" y="4984469"/>
                </a:lnTo>
                <a:cubicBezTo>
                  <a:pt x="8151218" y="4951700"/>
                  <a:pt x="8122821" y="4927792"/>
                  <a:pt x="8089503" y="4927430"/>
                </a:cubicBezTo>
                <a:close/>
                <a:moveTo>
                  <a:pt x="8229683" y="4790620"/>
                </a:moveTo>
                <a:lnTo>
                  <a:pt x="8252559" y="4790620"/>
                </a:lnTo>
                <a:cubicBezTo>
                  <a:pt x="8267222" y="4790620"/>
                  <a:pt x="8276460" y="4797806"/>
                  <a:pt x="8276460" y="4811002"/>
                </a:cubicBezTo>
                <a:cubicBezTo>
                  <a:pt x="8276449" y="4811796"/>
                  <a:pt x="8276395" y="4812586"/>
                  <a:pt x="8276293" y="4813374"/>
                </a:cubicBezTo>
                <a:cubicBezTo>
                  <a:pt x="8274834" y="4824698"/>
                  <a:pt x="8264470" y="4832697"/>
                  <a:pt x="8253145" y="4831237"/>
                </a:cubicBezTo>
                <a:lnTo>
                  <a:pt x="8229683" y="4831678"/>
                </a:lnTo>
                <a:close/>
                <a:moveTo>
                  <a:pt x="8089503" y="4789888"/>
                </a:moveTo>
                <a:cubicBezTo>
                  <a:pt x="8112016" y="4789888"/>
                  <a:pt x="8130267" y="4808138"/>
                  <a:pt x="8130267" y="4830652"/>
                </a:cubicBezTo>
                <a:cubicBezTo>
                  <a:pt x="8130267" y="4853165"/>
                  <a:pt x="8112016" y="4871416"/>
                  <a:pt x="8089503" y="4871416"/>
                </a:cubicBezTo>
                <a:cubicBezTo>
                  <a:pt x="8066989" y="4871416"/>
                  <a:pt x="8048739" y="4853165"/>
                  <a:pt x="8048739" y="4830652"/>
                </a:cubicBezTo>
                <a:cubicBezTo>
                  <a:pt x="8048739" y="4808139"/>
                  <a:pt x="8066989" y="4789888"/>
                  <a:pt x="8089503" y="4789888"/>
                </a:cubicBezTo>
                <a:close/>
                <a:moveTo>
                  <a:pt x="8570897" y="4763493"/>
                </a:moveTo>
                <a:lnTo>
                  <a:pt x="8625297" y="4898835"/>
                </a:lnTo>
                <a:lnTo>
                  <a:pt x="8651399" y="4898835"/>
                </a:lnTo>
                <a:lnTo>
                  <a:pt x="8705652" y="4763493"/>
                </a:lnTo>
                <a:lnTo>
                  <a:pt x="8673833" y="4763493"/>
                </a:lnTo>
                <a:lnTo>
                  <a:pt x="8638787" y="4858218"/>
                </a:lnTo>
                <a:lnTo>
                  <a:pt x="8603596" y="4763493"/>
                </a:lnTo>
                <a:close/>
                <a:moveTo>
                  <a:pt x="8496262" y="4763493"/>
                </a:moveTo>
                <a:lnTo>
                  <a:pt x="8496262" y="4897809"/>
                </a:lnTo>
                <a:lnTo>
                  <a:pt x="8525881" y="4897809"/>
                </a:lnTo>
                <a:lnTo>
                  <a:pt x="8525881" y="4763493"/>
                </a:lnTo>
                <a:close/>
                <a:moveTo>
                  <a:pt x="8337898" y="4763493"/>
                </a:moveTo>
                <a:lnTo>
                  <a:pt x="8337898" y="4790767"/>
                </a:lnTo>
                <a:lnTo>
                  <a:pt x="8378809" y="4790767"/>
                </a:lnTo>
                <a:lnTo>
                  <a:pt x="8378809" y="4897956"/>
                </a:lnTo>
                <a:lnTo>
                  <a:pt x="8408427" y="4897956"/>
                </a:lnTo>
                <a:lnTo>
                  <a:pt x="8408427" y="4790767"/>
                </a:lnTo>
                <a:lnTo>
                  <a:pt x="8449338" y="4790767"/>
                </a:lnTo>
                <a:lnTo>
                  <a:pt x="8449338" y="4763493"/>
                </a:lnTo>
                <a:close/>
                <a:moveTo>
                  <a:pt x="8200064" y="4763493"/>
                </a:moveTo>
                <a:lnTo>
                  <a:pt x="8200358" y="4898101"/>
                </a:lnTo>
                <a:lnTo>
                  <a:pt x="8229683" y="4898101"/>
                </a:lnTo>
                <a:lnTo>
                  <a:pt x="8229683" y="4857191"/>
                </a:lnTo>
                <a:lnTo>
                  <a:pt x="8252120" y="4857191"/>
                </a:lnTo>
                <a:cubicBezTo>
                  <a:pt x="8282325" y="4857191"/>
                  <a:pt x="8306520" y="4841062"/>
                  <a:pt x="8306520" y="4809976"/>
                </a:cubicBezTo>
                <a:cubicBezTo>
                  <a:pt x="8306520" y="4782556"/>
                  <a:pt x="8287017" y="4763493"/>
                  <a:pt x="8255051" y="4763493"/>
                </a:cubicBezTo>
                <a:close/>
                <a:moveTo>
                  <a:pt x="8089503" y="4761001"/>
                </a:moveTo>
                <a:cubicBezTo>
                  <a:pt x="8051035" y="4761001"/>
                  <a:pt x="8019852" y="4792184"/>
                  <a:pt x="8019852" y="4830652"/>
                </a:cubicBezTo>
                <a:cubicBezTo>
                  <a:pt x="8019852" y="4869119"/>
                  <a:pt x="8051035" y="4900301"/>
                  <a:pt x="8089503" y="4900301"/>
                </a:cubicBezTo>
                <a:cubicBezTo>
                  <a:pt x="8127970" y="4900301"/>
                  <a:pt x="8159152" y="4869119"/>
                  <a:pt x="8159152" y="4830652"/>
                </a:cubicBezTo>
                <a:cubicBezTo>
                  <a:pt x="8159152" y="4792184"/>
                  <a:pt x="8127970" y="4761001"/>
                  <a:pt x="8089503" y="4761001"/>
                </a:cubicBezTo>
                <a:close/>
                <a:moveTo>
                  <a:pt x="8021760" y="4676980"/>
                </a:moveTo>
                <a:cubicBezTo>
                  <a:pt x="8024827" y="4693485"/>
                  <a:pt x="8033553" y="4707726"/>
                  <a:pt x="8045709" y="4717852"/>
                </a:cubicBezTo>
                <a:lnTo>
                  <a:pt x="8089871" y="4733887"/>
                </a:lnTo>
                <a:lnTo>
                  <a:pt x="8089503" y="4734020"/>
                </a:lnTo>
                <a:lnTo>
                  <a:pt x="8090236" y="4734020"/>
                </a:lnTo>
                <a:lnTo>
                  <a:pt x="8089871" y="4733887"/>
                </a:lnTo>
                <a:lnTo>
                  <a:pt x="8134060" y="4717886"/>
                </a:lnTo>
                <a:cubicBezTo>
                  <a:pt x="8146219" y="4707758"/>
                  <a:pt x="8154940" y="4693500"/>
                  <a:pt x="8157981" y="4676980"/>
                </a:cubicBezTo>
                <a:lnTo>
                  <a:pt x="8128655" y="4676980"/>
                </a:lnTo>
                <a:cubicBezTo>
                  <a:pt x="8121725" y="4698400"/>
                  <a:pt x="8098742" y="4710147"/>
                  <a:pt x="8077322" y="4703216"/>
                </a:cubicBezTo>
                <a:cubicBezTo>
                  <a:pt x="8064873" y="4699188"/>
                  <a:pt x="8055114" y="4689429"/>
                  <a:pt x="8051086" y="4676980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3D1B8-CAEE-E140-8D66-9D8738E9E9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82" y="719682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Sub-Title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25943C59-54A3-874E-9F59-8D5E82869C32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2FD17-198D-DD4A-B2BD-98645A72A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783" y="171206"/>
            <a:ext cx="8424435" cy="430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685732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2800" b="1" i="0" kern="1200" spc="0" baseline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1702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Z Blank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8461C45-3522-8948-A3DF-D8B4B4AE9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9991A0C-9477-2549-B560-9524EB62D0F4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994B3824-21F3-1A46-9AA7-E0FDEEDE61A3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78300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black, screenshot, night sky&#10;&#10;Description automatically generated">
            <a:extLst>
              <a:ext uri="{FF2B5EF4-FFF2-40B4-BE49-F238E27FC236}">
                <a16:creationId xmlns:a16="http://schemas.microsoft.com/office/drawing/2014/main" id="{CD8C2B78-E3E3-4E8E-8C70-6A16015FC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567" t="-214" r="22567" b="-66"/>
          <a:stretch/>
        </p:blipFill>
        <p:spPr>
          <a:xfrm>
            <a:off x="0" y="-7620"/>
            <a:ext cx="9144000" cy="5151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6A9A1C-075C-4649-9849-A929202F127C}"/>
              </a:ext>
            </a:extLst>
          </p:cNvPr>
          <p:cNvSpPr/>
          <p:nvPr userDrawn="1"/>
        </p:nvSpPr>
        <p:spPr>
          <a:xfrm rot="10800000">
            <a:off x="0" y="3259"/>
            <a:ext cx="9144000" cy="5140240"/>
          </a:xfrm>
          <a:prstGeom prst="rect">
            <a:avLst/>
          </a:prstGeom>
          <a:gradFill>
            <a:gsLst>
              <a:gs pos="48000">
                <a:schemeClr val="tx1">
                  <a:alpha val="25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D87CC98-93B7-E743-9349-07BDFC59DE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154EE8-7A84-EC47-909D-94F2646F8F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80" y="4415416"/>
            <a:ext cx="1057997" cy="477503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A9B0EB-4E30-7F4A-A363-D7FAA889A53B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E517121-18CB-2745-8BA7-E76D8A62D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3246" y="1870927"/>
            <a:ext cx="447750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Rockwell" panose="02060603020205020403" pitchFamily="18" charset="77"/>
              </a:defRPr>
            </a:lvl9pPr>
          </a:lstStyle>
          <a:p>
            <a:pPr algn="ctr" eaLnBrk="1" hangingPunct="1"/>
            <a:r>
              <a:rPr lang="en-US" altLang="en-US" sz="8000" b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354612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g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957860F9-7281-6C47-A20A-9D1CE2FACF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197214" y="-935391"/>
            <a:ext cx="7344274" cy="73442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154EE8-7A84-EC47-909D-94F2646F8FF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780" y="4415416"/>
            <a:ext cx="1057997" cy="477503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56A9B0EB-4E30-7F4A-A363-D7FAA889A53B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B2F67A-1B3F-6243-A726-DF8591A6D71C}"/>
              </a:ext>
            </a:extLst>
          </p:cNvPr>
          <p:cNvGrpSpPr/>
          <p:nvPr userDrawn="1"/>
        </p:nvGrpSpPr>
        <p:grpSpPr>
          <a:xfrm>
            <a:off x="1626324" y="1897722"/>
            <a:ext cx="6092800" cy="1107996"/>
            <a:chOff x="1626324" y="1897722"/>
            <a:chExt cx="6092800" cy="1107996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FE517121-18CB-2745-8BA7-E76D8A62D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6324" y="1897722"/>
              <a:ext cx="5891356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Rockwell" panose="02060603020205020403" pitchFamily="18" charset="77"/>
                </a:defRPr>
              </a:lvl9pPr>
            </a:lstStyle>
            <a:p>
              <a:pPr algn="ctr" eaLnBrk="1" hangingPunct="1"/>
              <a:r>
                <a:rPr lang="en-US" altLang="en-US" sz="6600" b="0" dirty="0">
                  <a:solidFill>
                    <a:schemeClr val="accent5"/>
                  </a:solidFill>
                  <a:latin typeface="+mj-lt"/>
                  <a:cs typeface="Arial" panose="020B0604020202020204" pitchFamily="34" charset="0"/>
                </a:rPr>
                <a:t>Secure greatness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CBB692-3925-E642-A848-68A6B4E4C2C5}"/>
                </a:ext>
              </a:extLst>
            </p:cNvPr>
            <p:cNvSpPr txBox="1"/>
            <p:nvPr userDrawn="1"/>
          </p:nvSpPr>
          <p:spPr>
            <a:xfrm>
              <a:off x="7316227" y="2159332"/>
              <a:ext cx="40289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accent5"/>
                  </a:solidFill>
                  <a:latin typeface="+mj-lt"/>
                </a:rPr>
                <a:t>TM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148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7609E504-C767-4F64-8B0D-5B3C268577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669759-4605-4D84-A2F3-4BC814A297F0}"/>
              </a:ext>
            </a:extLst>
          </p:cNvPr>
          <p:cNvSpPr/>
          <p:nvPr userDrawn="1"/>
        </p:nvSpPr>
        <p:spPr>
          <a:xfrm rot="10800000">
            <a:off x="0" y="3259"/>
            <a:ext cx="9144000" cy="5140240"/>
          </a:xfrm>
          <a:prstGeom prst="rect">
            <a:avLst/>
          </a:prstGeom>
          <a:gradFill>
            <a:gsLst>
              <a:gs pos="48000">
                <a:schemeClr val="tx1">
                  <a:alpha val="25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90000">
                <a:schemeClr val="accent1">
                  <a:alpha val="4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1ABFFA-2F44-E642-81DE-DA83CCE8F8CD}"/>
              </a:ext>
            </a:extLst>
          </p:cNvPr>
          <p:cNvCxnSpPr>
            <a:cxnSpLocks/>
          </p:cNvCxnSpPr>
          <p:nvPr userDrawn="1"/>
        </p:nvCxnSpPr>
        <p:spPr>
          <a:xfrm>
            <a:off x="2212041" y="2718130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2">
            <a:extLst>
              <a:ext uri="{FF2B5EF4-FFF2-40B4-BE49-F238E27FC236}">
                <a16:creationId xmlns:a16="http://schemas.microsoft.com/office/drawing/2014/main" id="{03DBB155-F90E-CF4A-814F-689032028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1" y="1733884"/>
            <a:ext cx="4719918" cy="86177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2800" b="1" cap="none" baseline="0" dirty="0">
                <a:solidFill>
                  <a:schemeClr val="bg1"/>
                </a:solidFill>
              </a:defRPr>
            </a:lvl1pPr>
          </a:lstStyle>
          <a:p>
            <a:pPr lvl="0" defTabSz="914333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598734-85AF-B146-BA91-F3F2650353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2041" y="2840601"/>
            <a:ext cx="4719918" cy="16158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ctr" defTabSz="91433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050" smtClean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lang="en-US" sz="2000" smtClean="0"/>
            </a:lvl2pPr>
            <a:lvl3pPr marL="0" indent="0">
              <a:lnSpc>
                <a:spcPct val="100000"/>
              </a:lnSpc>
              <a:spcBef>
                <a:spcPts val="0"/>
              </a:spcBef>
              <a:defRPr lang="en-US" sz="1800" smtClean="0"/>
            </a:lvl3pPr>
            <a:lvl4pPr marL="0" indent="0">
              <a:lnSpc>
                <a:spcPct val="100000"/>
              </a:lnSpc>
              <a:spcBef>
                <a:spcPts val="0"/>
              </a:spcBef>
              <a:defRPr lang="en-US" sz="1600" smtClean="0"/>
            </a:lvl4pPr>
            <a:lvl5pPr marL="0" indent="0">
              <a:lnSpc>
                <a:spcPct val="100000"/>
              </a:lnSpc>
              <a:spcBef>
                <a:spcPts val="0"/>
              </a:spcBef>
              <a:defRPr lang="en-US" sz="1600"/>
            </a:lvl5pPr>
          </a:lstStyle>
          <a:p>
            <a:pPr marL="0" lvl="0" indent="0" defTabSz="914333">
              <a:buNone/>
            </a:pPr>
            <a:r>
              <a:rPr lang="en-US" dirty="0"/>
              <a:t>Date/Speaker name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144E3E-99BB-46E0-98D4-6D6199B0C341}"/>
              </a:ext>
            </a:extLst>
          </p:cNvPr>
          <p:cNvSpPr/>
          <p:nvPr/>
        </p:nvSpPr>
        <p:spPr>
          <a:xfrm>
            <a:off x="8020052" y="4679952"/>
            <a:ext cx="684213" cy="307808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chemeClr val="bg1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733" dirty="0"/>
          </a:p>
        </p:txBody>
      </p:sp>
    </p:spTree>
    <p:extLst>
      <p:ext uri="{BB962C8B-B14F-4D97-AF65-F5344CB8AC3E}">
        <p14:creationId xmlns:p14="http://schemas.microsoft.com/office/powerpoint/2010/main" val="2460348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tiv 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4CD8DF-7ABC-4BF3-A4E8-198CA8342AD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DE2A6-D16A-4AB7-A624-7FE4098D5B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5219" y="1765300"/>
            <a:ext cx="3582720" cy="1608034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AFC4EAD-E9F9-4D8F-8A2E-45FC5A54EE7E}"/>
              </a:ext>
            </a:extLst>
          </p:cNvPr>
          <p:cNvSpPr txBox="1">
            <a:spLocks/>
          </p:cNvSpPr>
          <p:nvPr userDrawn="1"/>
        </p:nvSpPr>
        <p:spPr>
          <a:xfrm>
            <a:off x="0" y="4997450"/>
            <a:ext cx="9144000" cy="14605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685800" rtl="0" eaLnBrk="1" fontAlgn="auto" hangingPunct="1">
              <a:spcBef>
                <a:spcPts val="0"/>
              </a:spcBef>
              <a:spcAft>
                <a:spcPts val="0"/>
              </a:spcAft>
              <a:defRPr sz="600" kern="1200">
                <a:solidFill>
                  <a:schemeClr val="tx1">
                    <a:alpha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>
                    <a:alpha val="25000"/>
                  </a:schemeClr>
                </a:solidFill>
              </a:rPr>
              <a:t>Proprietary and CONFIDENTIAL. Do Not Distribute. © 2023 Optiv Security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7239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ty&#10;&#10;Description automatically generated with low confidence">
            <a:extLst>
              <a:ext uri="{FF2B5EF4-FFF2-40B4-BE49-F238E27FC236}">
                <a16:creationId xmlns:a16="http://schemas.microsoft.com/office/drawing/2014/main" id="{21DE6573-5749-4E38-8B9F-E6B7CA1D3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669759-4605-4D84-A2F3-4BC814A297F0}"/>
              </a:ext>
            </a:extLst>
          </p:cNvPr>
          <p:cNvSpPr/>
          <p:nvPr userDrawn="1"/>
        </p:nvSpPr>
        <p:spPr>
          <a:xfrm rot="10800000">
            <a:off x="0" y="3259"/>
            <a:ext cx="9144000" cy="5140240"/>
          </a:xfrm>
          <a:prstGeom prst="rect">
            <a:avLst/>
          </a:prstGeom>
          <a:gradFill>
            <a:gsLst>
              <a:gs pos="48000">
                <a:schemeClr val="tx1">
                  <a:alpha val="25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90000">
                <a:schemeClr val="accent1">
                  <a:alpha val="4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1ABFFA-2F44-E642-81DE-DA83CCE8F8CD}"/>
              </a:ext>
            </a:extLst>
          </p:cNvPr>
          <p:cNvCxnSpPr>
            <a:cxnSpLocks/>
          </p:cNvCxnSpPr>
          <p:nvPr userDrawn="1"/>
        </p:nvCxnSpPr>
        <p:spPr>
          <a:xfrm>
            <a:off x="2212041" y="2718130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2">
            <a:extLst>
              <a:ext uri="{FF2B5EF4-FFF2-40B4-BE49-F238E27FC236}">
                <a16:creationId xmlns:a16="http://schemas.microsoft.com/office/drawing/2014/main" id="{03DBB155-F90E-CF4A-814F-689032028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1" y="1733884"/>
            <a:ext cx="4719918" cy="86177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2800" b="1" cap="none" baseline="0" dirty="0">
                <a:solidFill>
                  <a:schemeClr val="bg1"/>
                </a:solidFill>
              </a:defRPr>
            </a:lvl1pPr>
          </a:lstStyle>
          <a:p>
            <a:pPr lvl="0" defTabSz="914333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598734-85AF-B146-BA91-F3F2650353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2041" y="2840601"/>
            <a:ext cx="4719918" cy="16158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ctr" defTabSz="91433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050" smtClean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lang="en-US" sz="2000" smtClean="0"/>
            </a:lvl2pPr>
            <a:lvl3pPr marL="0" indent="0">
              <a:lnSpc>
                <a:spcPct val="100000"/>
              </a:lnSpc>
              <a:spcBef>
                <a:spcPts val="0"/>
              </a:spcBef>
              <a:defRPr lang="en-US" sz="1800" smtClean="0"/>
            </a:lvl3pPr>
            <a:lvl4pPr marL="0" indent="0">
              <a:lnSpc>
                <a:spcPct val="100000"/>
              </a:lnSpc>
              <a:spcBef>
                <a:spcPts val="0"/>
              </a:spcBef>
              <a:defRPr lang="en-US" sz="1600" smtClean="0"/>
            </a:lvl4pPr>
            <a:lvl5pPr marL="0" indent="0">
              <a:lnSpc>
                <a:spcPct val="100000"/>
              </a:lnSpc>
              <a:spcBef>
                <a:spcPts val="0"/>
              </a:spcBef>
              <a:defRPr lang="en-US" sz="1600"/>
            </a:lvl5pPr>
          </a:lstStyle>
          <a:p>
            <a:pPr marL="0" lvl="0" indent="0" defTabSz="914333">
              <a:buNone/>
            </a:pPr>
            <a:r>
              <a:rPr lang="en-US" dirty="0"/>
              <a:t>Date/Speaker name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144E3E-99BB-46E0-98D4-6D6199B0C341}"/>
              </a:ext>
            </a:extLst>
          </p:cNvPr>
          <p:cNvSpPr/>
          <p:nvPr/>
        </p:nvSpPr>
        <p:spPr>
          <a:xfrm>
            <a:off x="8020052" y="4679952"/>
            <a:ext cx="684213" cy="307808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chemeClr val="bg1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733" dirty="0"/>
          </a:p>
        </p:txBody>
      </p:sp>
    </p:spTree>
    <p:extLst>
      <p:ext uri="{BB962C8B-B14F-4D97-AF65-F5344CB8AC3E}">
        <p14:creationId xmlns:p14="http://schemas.microsoft.com/office/powerpoint/2010/main" val="2423026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electronics, dark, stereo&#10;&#10;Description automatically generated">
            <a:extLst>
              <a:ext uri="{FF2B5EF4-FFF2-40B4-BE49-F238E27FC236}">
                <a16:creationId xmlns:a16="http://schemas.microsoft.com/office/drawing/2014/main" id="{449D45C7-F16D-492F-A1F9-6C242EC6D8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999" t="9633" r="10001" b="10000"/>
          <a:stretch/>
        </p:blipFill>
        <p:spPr>
          <a:xfrm>
            <a:off x="0" y="-23595"/>
            <a:ext cx="9144000" cy="516709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669759-4605-4D84-A2F3-4BC814A297F0}"/>
              </a:ext>
            </a:extLst>
          </p:cNvPr>
          <p:cNvSpPr/>
          <p:nvPr userDrawn="1"/>
        </p:nvSpPr>
        <p:spPr>
          <a:xfrm rot="10800000">
            <a:off x="0" y="-23596"/>
            <a:ext cx="9144000" cy="5167095"/>
          </a:xfrm>
          <a:prstGeom prst="rect">
            <a:avLst/>
          </a:prstGeom>
          <a:gradFill>
            <a:gsLst>
              <a:gs pos="48000">
                <a:schemeClr val="tx1">
                  <a:alpha val="25000"/>
                </a:schemeClr>
              </a:gs>
              <a:gs pos="0">
                <a:schemeClr val="tx2">
                  <a:lumMod val="50000"/>
                  <a:alpha val="0"/>
                </a:schemeClr>
              </a:gs>
              <a:gs pos="90000">
                <a:schemeClr val="accent1">
                  <a:alpha val="4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 err="1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1ABFFA-2F44-E642-81DE-DA83CCE8F8CD}"/>
              </a:ext>
            </a:extLst>
          </p:cNvPr>
          <p:cNvCxnSpPr>
            <a:cxnSpLocks/>
          </p:cNvCxnSpPr>
          <p:nvPr userDrawn="1"/>
        </p:nvCxnSpPr>
        <p:spPr>
          <a:xfrm>
            <a:off x="2212041" y="2718130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2">
            <a:extLst>
              <a:ext uri="{FF2B5EF4-FFF2-40B4-BE49-F238E27FC236}">
                <a16:creationId xmlns:a16="http://schemas.microsoft.com/office/drawing/2014/main" id="{03DBB155-F90E-CF4A-814F-689032028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1" y="1733884"/>
            <a:ext cx="4719918" cy="86177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2800" b="1" cap="none" baseline="0" dirty="0">
                <a:solidFill>
                  <a:schemeClr val="bg1"/>
                </a:solidFill>
              </a:defRPr>
            </a:lvl1pPr>
          </a:lstStyle>
          <a:p>
            <a:pPr lvl="0" defTabSz="914333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598734-85AF-B146-BA91-F3F2650353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2041" y="2840601"/>
            <a:ext cx="4719918" cy="16158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ctr" defTabSz="91433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050" smtClean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lang="en-US" sz="2000" smtClean="0"/>
            </a:lvl2pPr>
            <a:lvl3pPr marL="0" indent="0">
              <a:lnSpc>
                <a:spcPct val="100000"/>
              </a:lnSpc>
              <a:spcBef>
                <a:spcPts val="0"/>
              </a:spcBef>
              <a:defRPr lang="en-US" sz="1800" smtClean="0"/>
            </a:lvl3pPr>
            <a:lvl4pPr marL="0" indent="0">
              <a:lnSpc>
                <a:spcPct val="100000"/>
              </a:lnSpc>
              <a:spcBef>
                <a:spcPts val="0"/>
              </a:spcBef>
              <a:defRPr lang="en-US" sz="1600" smtClean="0"/>
            </a:lvl4pPr>
            <a:lvl5pPr marL="0" indent="0">
              <a:lnSpc>
                <a:spcPct val="100000"/>
              </a:lnSpc>
              <a:spcBef>
                <a:spcPts val="0"/>
              </a:spcBef>
              <a:defRPr lang="en-US" sz="1600"/>
            </a:lvl5pPr>
          </a:lstStyle>
          <a:p>
            <a:pPr marL="0" lvl="0" indent="0" defTabSz="914333">
              <a:buNone/>
            </a:pPr>
            <a:r>
              <a:rPr lang="en-US" dirty="0"/>
              <a:t>Date/Speaker name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144E3E-99BB-46E0-98D4-6D6199B0C341}"/>
              </a:ext>
            </a:extLst>
          </p:cNvPr>
          <p:cNvSpPr/>
          <p:nvPr/>
        </p:nvSpPr>
        <p:spPr>
          <a:xfrm>
            <a:off x="8020052" y="4679952"/>
            <a:ext cx="684213" cy="307808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chemeClr val="bg1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733" dirty="0"/>
          </a:p>
        </p:txBody>
      </p:sp>
    </p:spTree>
    <p:extLst>
      <p:ext uri="{BB962C8B-B14F-4D97-AF65-F5344CB8AC3E}">
        <p14:creationId xmlns:p14="http://schemas.microsoft.com/office/powerpoint/2010/main" val="399958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black, screenshot, night sky&#10;&#10;Description automatically generated">
            <a:extLst>
              <a:ext uri="{FF2B5EF4-FFF2-40B4-BE49-F238E27FC236}">
                <a16:creationId xmlns:a16="http://schemas.microsoft.com/office/drawing/2014/main" id="{A8CEA267-62B1-4659-A788-F363CAF95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4000"/>
          </a:blip>
          <a:srcRect l="22567" r="22567"/>
          <a:stretch/>
        </p:blipFill>
        <p:spPr>
          <a:xfrm>
            <a:off x="0" y="3378"/>
            <a:ext cx="9144000" cy="5136745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1144E3E-99BB-46E0-98D4-6D6199B0C341}"/>
              </a:ext>
            </a:extLst>
          </p:cNvPr>
          <p:cNvSpPr/>
          <p:nvPr userDrawn="1"/>
        </p:nvSpPr>
        <p:spPr>
          <a:xfrm>
            <a:off x="8020052" y="4679952"/>
            <a:ext cx="684213" cy="307808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chemeClr val="bg1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733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1ABFFA-2F44-E642-81DE-DA83CCE8F8CD}"/>
              </a:ext>
            </a:extLst>
          </p:cNvPr>
          <p:cNvCxnSpPr>
            <a:cxnSpLocks/>
          </p:cNvCxnSpPr>
          <p:nvPr/>
        </p:nvCxnSpPr>
        <p:spPr>
          <a:xfrm>
            <a:off x="2212041" y="2718130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2">
            <a:extLst>
              <a:ext uri="{FF2B5EF4-FFF2-40B4-BE49-F238E27FC236}">
                <a16:creationId xmlns:a16="http://schemas.microsoft.com/office/drawing/2014/main" id="{03DBB155-F90E-CF4A-814F-6890320285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1" y="1733884"/>
            <a:ext cx="4719918" cy="861774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2800" b="1" cap="none" baseline="0" dirty="0">
                <a:solidFill>
                  <a:schemeClr val="bg1"/>
                </a:solidFill>
              </a:defRPr>
            </a:lvl1pPr>
          </a:lstStyle>
          <a:p>
            <a:pPr lvl="0" defTabSz="914333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598734-85AF-B146-BA91-F3F2650353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12041" y="2840601"/>
            <a:ext cx="4719918" cy="161583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ctr" defTabSz="91433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050" smtClean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defRPr lang="en-US" sz="2000" smtClean="0"/>
            </a:lvl2pPr>
            <a:lvl3pPr marL="0" indent="0">
              <a:lnSpc>
                <a:spcPct val="100000"/>
              </a:lnSpc>
              <a:spcBef>
                <a:spcPts val="0"/>
              </a:spcBef>
              <a:defRPr lang="en-US" sz="1800" smtClean="0"/>
            </a:lvl3pPr>
            <a:lvl4pPr marL="0" indent="0">
              <a:lnSpc>
                <a:spcPct val="100000"/>
              </a:lnSpc>
              <a:spcBef>
                <a:spcPts val="0"/>
              </a:spcBef>
              <a:defRPr lang="en-US" sz="1600" smtClean="0"/>
            </a:lvl4pPr>
            <a:lvl5pPr marL="0" indent="0">
              <a:lnSpc>
                <a:spcPct val="100000"/>
              </a:lnSpc>
              <a:spcBef>
                <a:spcPts val="0"/>
              </a:spcBef>
              <a:defRPr lang="en-US" sz="1600"/>
            </a:lvl5pPr>
          </a:lstStyle>
          <a:p>
            <a:pPr marL="0" lvl="0" indent="0" defTabSz="914333">
              <a:buNone/>
            </a:pPr>
            <a:r>
              <a:rPr lang="en-US" dirty="0"/>
              <a:t>Date/Speaker name</a:t>
            </a:r>
          </a:p>
        </p:txBody>
      </p:sp>
    </p:spTree>
    <p:extLst>
      <p:ext uri="{BB962C8B-B14F-4D97-AF65-F5344CB8AC3E}">
        <p14:creationId xmlns:p14="http://schemas.microsoft.com/office/powerpoint/2010/main" val="872535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4B7B7E8A-FA16-0D44-B72B-A425CD605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832041" y="396561"/>
            <a:ext cx="4591526" cy="4591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FC9B4-AB25-3642-8C60-C8308D722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140863"/>
            <a:ext cx="3020059" cy="86177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5E27DFE-3E9F-476C-A3F2-9A9D2A0A493D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8C2FB2-5958-457B-924F-51FBE1D59CF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980CA5D-89D2-214A-B62A-695581E9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5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evice, fan&#10;&#10;Description automatically generated">
            <a:extLst>
              <a:ext uri="{FF2B5EF4-FFF2-40B4-BE49-F238E27FC236}">
                <a16:creationId xmlns:a16="http://schemas.microsoft.com/office/drawing/2014/main" id="{4B7B7E8A-FA16-0D44-B72B-A425CD6055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832041" y="396561"/>
            <a:ext cx="4591526" cy="4591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AFC9B4-AB25-3642-8C60-C8308D722B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2140863"/>
            <a:ext cx="3020059" cy="861774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D5E27DFE-3E9F-476C-A3F2-9A9D2A0A493D}"/>
              </a:ext>
            </a:extLst>
          </p:cNvPr>
          <p:cNvSpPr/>
          <p:nvPr userDrawn="1"/>
        </p:nvSpPr>
        <p:spPr>
          <a:xfrm>
            <a:off x="8019851" y="4676980"/>
            <a:ext cx="685800" cy="311107"/>
          </a:xfrm>
          <a:custGeom>
            <a:avLst/>
            <a:gdLst>
              <a:gd name="connsiteX0" fmla="*/ 69312 w 684213"/>
              <a:gd name="connsiteY0" fmla="*/ 250563 h 307808"/>
              <a:gd name="connsiteX1" fmla="*/ 137686 w 684213"/>
              <a:gd name="connsiteY1" fmla="*/ 307808 h 307808"/>
              <a:gd name="connsiteX2" fmla="*/ 107713 w 684213"/>
              <a:gd name="connsiteY2" fmla="*/ 307808 h 307808"/>
              <a:gd name="connsiteX3" fmla="*/ 82011 w 684213"/>
              <a:gd name="connsiteY3" fmla="*/ 282056 h 307808"/>
              <a:gd name="connsiteX4" fmla="*/ 30441 w 684213"/>
              <a:gd name="connsiteY4" fmla="*/ 307808 h 307808"/>
              <a:gd name="connsiteX5" fmla="*/ 937 w 684213"/>
              <a:gd name="connsiteY5" fmla="*/ 307808 h 307808"/>
              <a:gd name="connsiteX6" fmla="*/ 69312 w 684213"/>
              <a:gd name="connsiteY6" fmla="*/ 250563 h 307808"/>
              <a:gd name="connsiteX7" fmla="*/ 206997 w 684213"/>
              <a:gd name="connsiteY7" fmla="*/ 114021 h 307808"/>
              <a:gd name="connsiteX8" fmla="*/ 206997 w 684213"/>
              <a:gd name="connsiteY8" fmla="*/ 154843 h 307808"/>
              <a:gd name="connsiteX9" fmla="*/ 232286 w 684213"/>
              <a:gd name="connsiteY9" fmla="*/ 154373 h 307808"/>
              <a:gd name="connsiteX10" fmla="*/ 255703 w 684213"/>
              <a:gd name="connsiteY10" fmla="*/ 134197 h 307808"/>
              <a:gd name="connsiteX11" fmla="*/ 231818 w 684213"/>
              <a:gd name="connsiteY11" fmla="*/ 114021 h 307808"/>
              <a:gd name="connsiteX12" fmla="*/ 68374 w 684213"/>
              <a:gd name="connsiteY12" fmla="*/ 113087 h 307808"/>
              <a:gd name="connsiteX13" fmla="*/ 28102 w 684213"/>
              <a:gd name="connsiteY13" fmla="*/ 154376 h 307808"/>
              <a:gd name="connsiteX14" fmla="*/ 69311 w 684213"/>
              <a:gd name="connsiteY14" fmla="*/ 194726 h 307808"/>
              <a:gd name="connsiteX15" fmla="*/ 69311 w 684213"/>
              <a:gd name="connsiteY15" fmla="*/ 194726 h 307808"/>
              <a:gd name="connsiteX16" fmla="*/ 109586 w 684213"/>
              <a:gd name="connsiteY16" fmla="*/ 153904 h 307808"/>
              <a:gd name="connsiteX17" fmla="*/ 109584 w 684213"/>
              <a:gd name="connsiteY17" fmla="*/ 153437 h 307808"/>
              <a:gd name="connsiteX18" fmla="*/ 68374 w 684213"/>
              <a:gd name="connsiteY18" fmla="*/ 113087 h 307808"/>
              <a:gd name="connsiteX19" fmla="*/ 179366 w 684213"/>
              <a:gd name="connsiteY19" fmla="*/ 86806 h 307808"/>
              <a:gd name="connsiteX20" fmla="*/ 234160 w 684213"/>
              <a:gd name="connsiteY20" fmla="*/ 86806 h 307808"/>
              <a:gd name="connsiteX21" fmla="*/ 285441 w 684213"/>
              <a:gd name="connsiteY21" fmla="*/ 128799 h 307808"/>
              <a:gd name="connsiteX22" fmla="*/ 285675 w 684213"/>
              <a:gd name="connsiteY22" fmla="*/ 133728 h 307808"/>
              <a:gd name="connsiteX23" fmla="*/ 239451 w 684213"/>
              <a:gd name="connsiteY23" fmla="*/ 181251 h 307808"/>
              <a:gd name="connsiteX24" fmla="*/ 231350 w 684213"/>
              <a:gd name="connsiteY24" fmla="*/ 180650 h 307808"/>
              <a:gd name="connsiteX25" fmla="*/ 206997 w 684213"/>
              <a:gd name="connsiteY25" fmla="*/ 180650 h 307808"/>
              <a:gd name="connsiteX26" fmla="*/ 206997 w 684213"/>
              <a:gd name="connsiteY26" fmla="*/ 221002 h 307808"/>
              <a:gd name="connsiteX27" fmla="*/ 179366 w 684213"/>
              <a:gd name="connsiteY27" fmla="*/ 221002 h 307808"/>
              <a:gd name="connsiteX28" fmla="*/ 549806 w 684213"/>
              <a:gd name="connsiteY28" fmla="*/ 86805 h 307808"/>
              <a:gd name="connsiteX29" fmla="*/ 582120 w 684213"/>
              <a:gd name="connsiteY29" fmla="*/ 86805 h 307808"/>
              <a:gd name="connsiteX30" fmla="*/ 617244 w 684213"/>
              <a:gd name="connsiteY30" fmla="*/ 181588 h 307808"/>
              <a:gd name="connsiteX31" fmla="*/ 652367 w 684213"/>
              <a:gd name="connsiteY31" fmla="*/ 86805 h 307808"/>
              <a:gd name="connsiteX32" fmla="*/ 684213 w 684213"/>
              <a:gd name="connsiteY32" fmla="*/ 86805 h 307808"/>
              <a:gd name="connsiteX33" fmla="*/ 629889 w 684213"/>
              <a:gd name="connsiteY33" fmla="*/ 221940 h 307808"/>
              <a:gd name="connsiteX34" fmla="*/ 603662 w 684213"/>
              <a:gd name="connsiteY34" fmla="*/ 221940 h 307808"/>
              <a:gd name="connsiteX35" fmla="*/ 474876 w 684213"/>
              <a:gd name="connsiteY35" fmla="*/ 86805 h 307808"/>
              <a:gd name="connsiteX36" fmla="*/ 504381 w 684213"/>
              <a:gd name="connsiteY36" fmla="*/ 86805 h 307808"/>
              <a:gd name="connsiteX37" fmla="*/ 504381 w 684213"/>
              <a:gd name="connsiteY37" fmla="*/ 221002 h 307808"/>
              <a:gd name="connsiteX38" fmla="*/ 474876 w 684213"/>
              <a:gd name="connsiteY38" fmla="*/ 221002 h 307808"/>
              <a:gd name="connsiteX39" fmla="*/ 317052 w 684213"/>
              <a:gd name="connsiteY39" fmla="*/ 86805 h 307808"/>
              <a:gd name="connsiteX40" fmla="*/ 428044 w 684213"/>
              <a:gd name="connsiteY40" fmla="*/ 86805 h 307808"/>
              <a:gd name="connsiteX41" fmla="*/ 428044 w 684213"/>
              <a:gd name="connsiteY41" fmla="*/ 114020 h 307808"/>
              <a:gd name="connsiteX42" fmla="*/ 387300 w 684213"/>
              <a:gd name="connsiteY42" fmla="*/ 114020 h 307808"/>
              <a:gd name="connsiteX43" fmla="*/ 387300 w 684213"/>
              <a:gd name="connsiteY43" fmla="*/ 221002 h 307808"/>
              <a:gd name="connsiteX44" fmla="*/ 357796 w 684213"/>
              <a:gd name="connsiteY44" fmla="*/ 221002 h 307808"/>
              <a:gd name="connsiteX45" fmla="*/ 357796 w 684213"/>
              <a:gd name="connsiteY45" fmla="*/ 114020 h 307808"/>
              <a:gd name="connsiteX46" fmla="*/ 317052 w 684213"/>
              <a:gd name="connsiteY46" fmla="*/ 114020 h 307808"/>
              <a:gd name="connsiteX47" fmla="*/ 69311 w 684213"/>
              <a:gd name="connsiteY47" fmla="*/ 84459 h 307808"/>
              <a:gd name="connsiteX48" fmla="*/ 138622 w 684213"/>
              <a:gd name="connsiteY48" fmla="*/ 153904 h 307808"/>
              <a:gd name="connsiteX49" fmla="*/ 69311 w 684213"/>
              <a:gd name="connsiteY49" fmla="*/ 223348 h 307808"/>
              <a:gd name="connsiteX50" fmla="*/ 0 w 684213"/>
              <a:gd name="connsiteY50" fmla="*/ 153904 h 307808"/>
              <a:gd name="connsiteX51" fmla="*/ 69311 w 684213"/>
              <a:gd name="connsiteY51" fmla="*/ 84459 h 307808"/>
              <a:gd name="connsiteX52" fmla="*/ 937 w 684213"/>
              <a:gd name="connsiteY52" fmla="*/ 0 h 307808"/>
              <a:gd name="connsiteX53" fmla="*/ 30441 w 684213"/>
              <a:gd name="connsiteY53" fmla="*/ 0 h 307808"/>
              <a:gd name="connsiteX54" fmla="*/ 56143 w 684213"/>
              <a:gd name="connsiteY54" fmla="*/ 25752 h 307808"/>
              <a:gd name="connsiteX55" fmla="*/ 107713 w 684213"/>
              <a:gd name="connsiteY55" fmla="*/ 0 h 307808"/>
              <a:gd name="connsiteX56" fmla="*/ 137686 w 684213"/>
              <a:gd name="connsiteY56" fmla="*/ 0 h 307808"/>
              <a:gd name="connsiteX57" fmla="*/ 69312 w 684213"/>
              <a:gd name="connsiteY57" fmla="*/ 57245 h 307808"/>
              <a:gd name="connsiteX58" fmla="*/ 937 w 684213"/>
              <a:gd name="connsiteY58" fmla="*/ 0 h 30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84213" h="307808">
                <a:moveTo>
                  <a:pt x="69312" y="250563"/>
                </a:moveTo>
                <a:cubicBezTo>
                  <a:pt x="102811" y="250869"/>
                  <a:pt x="131434" y="274832"/>
                  <a:pt x="137686" y="307808"/>
                </a:cubicBezTo>
                <a:lnTo>
                  <a:pt x="107713" y="307808"/>
                </a:lnTo>
                <a:cubicBezTo>
                  <a:pt x="103654" y="295659"/>
                  <a:pt x="94137" y="286123"/>
                  <a:pt x="82011" y="282056"/>
                </a:cubicBezTo>
                <a:cubicBezTo>
                  <a:pt x="60673" y="274900"/>
                  <a:pt x="37584" y="286429"/>
                  <a:pt x="30441" y="307808"/>
                </a:cubicBezTo>
                <a:lnTo>
                  <a:pt x="937" y="307808"/>
                </a:lnTo>
                <a:cubicBezTo>
                  <a:pt x="6846" y="274632"/>
                  <a:pt x="35676" y="250495"/>
                  <a:pt x="69312" y="250563"/>
                </a:cubicBezTo>
                <a:close/>
                <a:moveTo>
                  <a:pt x="206997" y="114021"/>
                </a:moveTo>
                <a:lnTo>
                  <a:pt x="206997" y="154843"/>
                </a:lnTo>
                <a:lnTo>
                  <a:pt x="232286" y="154373"/>
                </a:lnTo>
                <a:cubicBezTo>
                  <a:pt x="247273" y="154373"/>
                  <a:pt x="255703" y="145927"/>
                  <a:pt x="255703" y="134197"/>
                </a:cubicBezTo>
                <a:cubicBezTo>
                  <a:pt x="255703" y="121059"/>
                  <a:pt x="246336" y="114021"/>
                  <a:pt x="231818" y="114021"/>
                </a:cubicBezTo>
                <a:close/>
                <a:moveTo>
                  <a:pt x="68374" y="113087"/>
                </a:moveTo>
                <a:cubicBezTo>
                  <a:pt x="45874" y="113346"/>
                  <a:pt x="27843" y="131832"/>
                  <a:pt x="28102" y="154376"/>
                </a:cubicBezTo>
                <a:cubicBezTo>
                  <a:pt x="28360" y="176920"/>
                  <a:pt x="46810" y="194986"/>
                  <a:pt x="69311" y="194726"/>
                </a:cubicBezTo>
                <a:lnTo>
                  <a:pt x="69311" y="194726"/>
                </a:lnTo>
                <a:cubicBezTo>
                  <a:pt x="91630" y="194469"/>
                  <a:pt x="109588" y="176268"/>
                  <a:pt x="109586" y="153904"/>
                </a:cubicBezTo>
                <a:cubicBezTo>
                  <a:pt x="109586" y="153749"/>
                  <a:pt x="109585" y="153592"/>
                  <a:pt x="109584" y="153437"/>
                </a:cubicBezTo>
                <a:cubicBezTo>
                  <a:pt x="109325" y="130893"/>
                  <a:pt x="90875" y="112828"/>
                  <a:pt x="68374" y="113087"/>
                </a:cubicBezTo>
                <a:close/>
                <a:moveTo>
                  <a:pt x="179366" y="86806"/>
                </a:moveTo>
                <a:lnTo>
                  <a:pt x="234160" y="86806"/>
                </a:lnTo>
                <a:cubicBezTo>
                  <a:pt x="259895" y="84214"/>
                  <a:pt x="282854" y="103015"/>
                  <a:pt x="285441" y="128799"/>
                </a:cubicBezTo>
                <a:cubicBezTo>
                  <a:pt x="285605" y="130437"/>
                  <a:pt x="285683" y="132082"/>
                  <a:pt x="285675" y="133728"/>
                </a:cubicBezTo>
                <a:cubicBezTo>
                  <a:pt x="286009" y="159640"/>
                  <a:pt x="265313" y="180917"/>
                  <a:pt x="239451" y="181251"/>
                </a:cubicBezTo>
                <a:cubicBezTo>
                  <a:pt x="236738" y="181286"/>
                  <a:pt x="234028" y="181085"/>
                  <a:pt x="231350" y="180650"/>
                </a:cubicBezTo>
                <a:lnTo>
                  <a:pt x="206997" y="180650"/>
                </a:lnTo>
                <a:lnTo>
                  <a:pt x="206997" y="221002"/>
                </a:lnTo>
                <a:lnTo>
                  <a:pt x="179366" y="221002"/>
                </a:lnTo>
                <a:close/>
                <a:moveTo>
                  <a:pt x="549806" y="86805"/>
                </a:moveTo>
                <a:lnTo>
                  <a:pt x="582120" y="86805"/>
                </a:lnTo>
                <a:lnTo>
                  <a:pt x="617244" y="181588"/>
                </a:lnTo>
                <a:lnTo>
                  <a:pt x="652367" y="86805"/>
                </a:lnTo>
                <a:lnTo>
                  <a:pt x="684213" y="86805"/>
                </a:lnTo>
                <a:lnTo>
                  <a:pt x="629889" y="221940"/>
                </a:lnTo>
                <a:lnTo>
                  <a:pt x="603662" y="221940"/>
                </a:lnTo>
                <a:close/>
                <a:moveTo>
                  <a:pt x="474876" y="86805"/>
                </a:moveTo>
                <a:lnTo>
                  <a:pt x="504381" y="86805"/>
                </a:lnTo>
                <a:lnTo>
                  <a:pt x="504381" y="221002"/>
                </a:lnTo>
                <a:lnTo>
                  <a:pt x="474876" y="221002"/>
                </a:lnTo>
                <a:close/>
                <a:moveTo>
                  <a:pt x="317052" y="86805"/>
                </a:moveTo>
                <a:lnTo>
                  <a:pt x="428044" y="86805"/>
                </a:lnTo>
                <a:lnTo>
                  <a:pt x="428044" y="114020"/>
                </a:lnTo>
                <a:lnTo>
                  <a:pt x="387300" y="114020"/>
                </a:lnTo>
                <a:lnTo>
                  <a:pt x="387300" y="221002"/>
                </a:lnTo>
                <a:lnTo>
                  <a:pt x="357796" y="221002"/>
                </a:lnTo>
                <a:lnTo>
                  <a:pt x="357796" y="114020"/>
                </a:lnTo>
                <a:lnTo>
                  <a:pt x="317052" y="114020"/>
                </a:lnTo>
                <a:close/>
                <a:moveTo>
                  <a:pt x="69311" y="84459"/>
                </a:moveTo>
                <a:cubicBezTo>
                  <a:pt x="107484" y="84715"/>
                  <a:pt x="138367" y="115657"/>
                  <a:pt x="138622" y="153904"/>
                </a:cubicBezTo>
                <a:cubicBezTo>
                  <a:pt x="138622" y="192257"/>
                  <a:pt x="107590" y="223348"/>
                  <a:pt x="69311" y="223348"/>
                </a:cubicBezTo>
                <a:cubicBezTo>
                  <a:pt x="31031" y="223348"/>
                  <a:pt x="0" y="192257"/>
                  <a:pt x="0" y="153904"/>
                </a:cubicBezTo>
                <a:cubicBezTo>
                  <a:pt x="0" y="115550"/>
                  <a:pt x="31031" y="84459"/>
                  <a:pt x="69311" y="84459"/>
                </a:cubicBezTo>
                <a:close/>
                <a:moveTo>
                  <a:pt x="937" y="0"/>
                </a:moveTo>
                <a:lnTo>
                  <a:pt x="30441" y="0"/>
                </a:lnTo>
                <a:cubicBezTo>
                  <a:pt x="34500" y="12149"/>
                  <a:pt x="44017" y="21684"/>
                  <a:pt x="56143" y="25752"/>
                </a:cubicBezTo>
                <a:cubicBezTo>
                  <a:pt x="77482" y="32909"/>
                  <a:pt x="100570" y="21379"/>
                  <a:pt x="107713" y="0"/>
                </a:cubicBezTo>
                <a:lnTo>
                  <a:pt x="137686" y="0"/>
                </a:lnTo>
                <a:cubicBezTo>
                  <a:pt x="131604" y="33075"/>
                  <a:pt x="102878" y="57124"/>
                  <a:pt x="69312" y="57245"/>
                </a:cubicBezTo>
                <a:cubicBezTo>
                  <a:pt x="35606" y="57507"/>
                  <a:pt x="6668" y="33279"/>
                  <a:pt x="937" y="0"/>
                </a:cubicBezTo>
                <a:close/>
              </a:path>
            </a:pathLst>
          </a:custGeom>
          <a:solidFill>
            <a:srgbClr val="FFFFFF"/>
          </a:solidFill>
          <a:ln w="595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7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A8C2FB2-5958-457B-924F-51FBE1D59CFF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lvl="0" algn="ctr" defTabSz="685800" eaLnBrk="1" fontAlgn="auto" hangingPunct="1">
              <a:spcBef>
                <a:spcPts val="0"/>
              </a:spcBef>
              <a:spcAft>
                <a:spcPts val="0"/>
              </a:spcAft>
              <a:defRPr sz="6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/>
            <a:lvl3pPr marL="685800" indent="228600" defTabSz="685800"/>
            <a:lvl4pPr marL="1028700" indent="342900" defTabSz="685800"/>
            <a:lvl5pPr marL="1371600" indent="457200" defTabSz="685800"/>
            <a:lvl6pPr marL="2286000" defTabSz="914400"/>
            <a:lvl7pPr marL="2743200" defTabSz="914400"/>
            <a:lvl8pPr marL="3200400" defTabSz="914400"/>
            <a:lvl9pPr marL="3657600" defTabSz="914400"/>
          </a:lstStyle>
          <a:p>
            <a:pPr lvl="0"/>
            <a:r>
              <a:rPr lang="en-US" dirty="0"/>
              <a:t>Proprietary and CONFIDENTIAL. Do Not Distribute. © 2023 Optiv Security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980CA5D-89D2-214A-B62A-695581E9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1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6444E1-5034-4826-ABDA-FD12931A6B0F}"/>
              </a:ext>
            </a:extLst>
          </p:cNvPr>
          <p:cNvSpPr txBox="1">
            <a:spLocks/>
          </p:cNvSpPr>
          <p:nvPr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eaLnBrk="1" fontAlgn="auto" hangingPunct="1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342900" indent="114300" defTabSz="685800">
              <a:defRPr sz="1300"/>
            </a:lvl2pPr>
            <a:lvl3pPr marL="685800" indent="228600" defTabSz="685800">
              <a:defRPr sz="1300"/>
            </a:lvl3pPr>
            <a:lvl4pPr marL="1028700" indent="342900" defTabSz="685800">
              <a:defRPr sz="1300"/>
            </a:lvl4pPr>
            <a:lvl5pPr marL="1371600" indent="457200" defTabSz="685800">
              <a:defRPr sz="1300"/>
            </a:lvl5pPr>
            <a:lvl6pPr marL="2286000" defTabSz="914400">
              <a:defRPr sz="1300"/>
            </a:lvl6pPr>
            <a:lvl7pPr marL="2743200" defTabSz="914400">
              <a:defRPr sz="1300"/>
            </a:lvl7pPr>
            <a:lvl8pPr marL="3200400" defTabSz="914400">
              <a:defRPr sz="1300"/>
            </a:lvl8pPr>
            <a:lvl9pPr marL="3657600" defTabSz="914400">
              <a:defRPr sz="1300"/>
            </a:lvl9pPr>
          </a:lstStyle>
          <a:p>
            <a:pPr lvl="0"/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8" name="Title 12">
            <a:extLst>
              <a:ext uri="{FF2B5EF4-FFF2-40B4-BE49-F238E27FC236}">
                <a16:creationId xmlns:a16="http://schemas.microsoft.com/office/drawing/2014/main" id="{077C5688-B4D6-D240-A0DE-023D360F5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12040" y="2122459"/>
            <a:ext cx="4719919" cy="246221"/>
          </a:xfrm>
          <a:prstGeom prst="rect">
            <a:avLst/>
          </a:prstGeom>
        </p:spPr>
        <p:txBody>
          <a:bodyPr lIns="0" tIns="0" rIns="0" bIns="0" anchor="b">
            <a:spAutoFit/>
          </a:bodyPr>
          <a:lstStyle>
            <a:lvl1pPr algn="ctr">
              <a:lnSpc>
                <a:spcPct val="100000"/>
              </a:lnSpc>
              <a:defRPr lang="en-US" sz="1600" b="0" cap="none" baseline="0" dirty="0">
                <a:solidFill>
                  <a:schemeClr val="accent1"/>
                </a:solidFill>
              </a:defRPr>
            </a:lvl1pPr>
          </a:lstStyle>
          <a:p>
            <a:pPr lvl="0" defTabSz="914333"/>
            <a:r>
              <a:rPr lang="en-US" dirty="0"/>
              <a:t>Section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720C38-1B47-AD4A-8AD3-F391369148F7}"/>
              </a:ext>
            </a:extLst>
          </p:cNvPr>
          <p:cNvCxnSpPr>
            <a:cxnSpLocks/>
          </p:cNvCxnSpPr>
          <p:nvPr/>
        </p:nvCxnSpPr>
        <p:spPr>
          <a:xfrm>
            <a:off x="2212041" y="2451215"/>
            <a:ext cx="4719918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E7260-5194-4F95-8F27-3CE615F06F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12041" y="2533749"/>
            <a:ext cx="4719600" cy="46166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>
            <a:lvl1pPr algn="ctr">
              <a:defRPr lang="en-US" sz="3000" b="1" cap="none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defRPr lang="en-US" sz="4400" dirty="0" smtClean="0">
                <a:latin typeface="Tw Cen MT" panose="020B0602020104020603" pitchFamily="34" charset="77"/>
                <a:cs typeface="+mn-cs"/>
              </a:defRPr>
            </a:lvl2pPr>
            <a:lvl3pPr>
              <a:defRPr lang="en-US" sz="4400" dirty="0" smtClean="0">
                <a:latin typeface="Tw Cen MT" panose="020B0602020104020603" pitchFamily="34" charset="77"/>
                <a:cs typeface="+mn-cs"/>
              </a:defRPr>
            </a:lvl3pPr>
            <a:lvl4pPr>
              <a:defRPr lang="en-US" sz="4400" dirty="0" smtClean="0">
                <a:latin typeface="Tw Cen MT" panose="020B0602020104020603" pitchFamily="34" charset="77"/>
                <a:cs typeface="+mn-cs"/>
              </a:defRPr>
            </a:lvl4pPr>
            <a:lvl5pPr>
              <a:defRPr lang="en-US" sz="4400" dirty="0">
                <a:latin typeface="Tw Cen MT" panose="020B0602020104020603" pitchFamily="34" charset="77"/>
                <a:cs typeface="+mn-cs"/>
              </a:defRPr>
            </a:lvl5pPr>
          </a:lstStyle>
          <a:p>
            <a:pPr lvl="0" algn="ctr" defTabSz="914333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Sub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238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Picture Placeholder 56">
            <a:extLst>
              <a:ext uri="{FF2B5EF4-FFF2-40B4-BE49-F238E27FC236}">
                <a16:creationId xmlns:a16="http://schemas.microsoft.com/office/drawing/2014/main" id="{7EDC6815-CE16-CB46-9821-D15FD98AA898}"/>
              </a:ext>
            </a:extLst>
          </p:cNvPr>
          <p:cNvGrpSpPr/>
          <p:nvPr userDrawn="1"/>
        </p:nvGrpSpPr>
        <p:grpSpPr>
          <a:xfrm>
            <a:off x="8020050" y="4679950"/>
            <a:ext cx="684213" cy="308400"/>
            <a:chOff x="5480197" y="3662160"/>
            <a:chExt cx="871443" cy="392792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5FE3A17-B146-3F44-974C-DECA8995D775}"/>
                </a:ext>
              </a:extLst>
            </p:cNvPr>
            <p:cNvSpPr/>
            <p:nvPr/>
          </p:nvSpPr>
          <p:spPr>
            <a:xfrm>
              <a:off x="5708645" y="3772415"/>
              <a:ext cx="135403" cy="171223"/>
            </a:xfrm>
            <a:custGeom>
              <a:avLst/>
              <a:gdLst>
                <a:gd name="connsiteX0" fmla="*/ 0 w 135403"/>
                <a:gd name="connsiteY0" fmla="*/ 304 h 171223"/>
                <a:gd name="connsiteX1" fmla="*/ 69787 w 135403"/>
                <a:gd name="connsiteY1" fmla="*/ 304 h 171223"/>
                <a:gd name="connsiteX2" fmla="*/ 135101 w 135403"/>
                <a:gd name="connsiteY2" fmla="*/ 53789 h 171223"/>
                <a:gd name="connsiteX3" fmla="*/ 135399 w 135403"/>
                <a:gd name="connsiteY3" fmla="*/ 60066 h 171223"/>
                <a:gd name="connsiteX4" fmla="*/ 135399 w 135403"/>
                <a:gd name="connsiteY4" fmla="*/ 60066 h 171223"/>
                <a:gd name="connsiteX5" fmla="*/ 76526 w 135403"/>
                <a:gd name="connsiteY5" fmla="*/ 120594 h 171223"/>
                <a:gd name="connsiteX6" fmla="*/ 66208 w 135403"/>
                <a:gd name="connsiteY6" fmla="*/ 119828 h 171223"/>
                <a:gd name="connsiteX7" fmla="*/ 35192 w 135403"/>
                <a:gd name="connsiteY7" fmla="*/ 119828 h 171223"/>
                <a:gd name="connsiteX8" fmla="*/ 35192 w 135403"/>
                <a:gd name="connsiteY8" fmla="*/ 171223 h 171223"/>
                <a:gd name="connsiteX9" fmla="*/ 0 w 135403"/>
                <a:gd name="connsiteY9" fmla="*/ 171223 h 171223"/>
                <a:gd name="connsiteX10" fmla="*/ 67401 w 135403"/>
                <a:gd name="connsiteY10" fmla="*/ 86361 h 171223"/>
                <a:gd name="connsiteX11" fmla="*/ 97225 w 135403"/>
                <a:gd name="connsiteY11" fmla="*/ 60664 h 171223"/>
                <a:gd name="connsiteX12" fmla="*/ 97225 w 135403"/>
                <a:gd name="connsiteY12" fmla="*/ 60664 h 171223"/>
                <a:gd name="connsiteX13" fmla="*/ 66805 w 135403"/>
                <a:gd name="connsiteY13" fmla="*/ 34966 h 171223"/>
                <a:gd name="connsiteX14" fmla="*/ 35192 w 135403"/>
                <a:gd name="connsiteY14" fmla="*/ 34966 h 171223"/>
                <a:gd name="connsiteX15" fmla="*/ 35192 w 135403"/>
                <a:gd name="connsiteY15" fmla="*/ 86959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403" h="171223">
                  <a:moveTo>
                    <a:pt x="0" y="304"/>
                  </a:moveTo>
                  <a:lnTo>
                    <a:pt x="69787" y="304"/>
                  </a:lnTo>
                  <a:cubicBezTo>
                    <a:pt x="102564" y="-2997"/>
                    <a:pt x="131806" y="20949"/>
                    <a:pt x="135101" y="53789"/>
                  </a:cubicBezTo>
                  <a:cubicBezTo>
                    <a:pt x="135310" y="55875"/>
                    <a:pt x="135409" y="57970"/>
                    <a:pt x="135399" y="60066"/>
                  </a:cubicBezTo>
                  <a:lnTo>
                    <a:pt x="135399" y="60066"/>
                  </a:lnTo>
                  <a:cubicBezTo>
                    <a:pt x="135824" y="93069"/>
                    <a:pt x="109465" y="120168"/>
                    <a:pt x="76526" y="120594"/>
                  </a:cubicBezTo>
                  <a:cubicBezTo>
                    <a:pt x="73071" y="120638"/>
                    <a:pt x="69619" y="120382"/>
                    <a:pt x="66208" y="119828"/>
                  </a:cubicBezTo>
                  <a:lnTo>
                    <a:pt x="35192" y="119828"/>
                  </a:lnTo>
                  <a:lnTo>
                    <a:pt x="35192" y="171223"/>
                  </a:lnTo>
                  <a:lnTo>
                    <a:pt x="0" y="171223"/>
                  </a:lnTo>
                  <a:close/>
                  <a:moveTo>
                    <a:pt x="67401" y="86361"/>
                  </a:moveTo>
                  <a:cubicBezTo>
                    <a:pt x="86488" y="86361"/>
                    <a:pt x="97225" y="75604"/>
                    <a:pt x="97225" y="60664"/>
                  </a:cubicBezTo>
                  <a:lnTo>
                    <a:pt x="97225" y="60664"/>
                  </a:lnTo>
                  <a:cubicBezTo>
                    <a:pt x="97225" y="43930"/>
                    <a:pt x="85295" y="34966"/>
                    <a:pt x="66805" y="34966"/>
                  </a:cubicBezTo>
                  <a:lnTo>
                    <a:pt x="35192" y="34966"/>
                  </a:lnTo>
                  <a:lnTo>
                    <a:pt x="35192" y="86959"/>
                  </a:lnTo>
                  <a:close/>
                </a:path>
              </a:pathLst>
            </a:custGeom>
            <a:solidFill>
              <a:srgbClr val="424142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7E486F7-0D79-954A-82BA-08D048D8C6D8}"/>
                </a:ext>
              </a:extLst>
            </p:cNvPr>
            <p:cNvSpPr/>
            <p:nvPr/>
          </p:nvSpPr>
          <p:spPr>
            <a:xfrm>
              <a:off x="5884008" y="3772719"/>
              <a:ext cx="141363" cy="170919"/>
            </a:xfrm>
            <a:custGeom>
              <a:avLst/>
              <a:gdLst>
                <a:gd name="connsiteX0" fmla="*/ 51893 w 141363"/>
                <a:gd name="connsiteY0" fmla="*/ 34662 h 170919"/>
                <a:gd name="connsiteX1" fmla="*/ 0 w 141363"/>
                <a:gd name="connsiteY1" fmla="*/ 34662 h 170919"/>
                <a:gd name="connsiteX2" fmla="*/ 0 w 141363"/>
                <a:gd name="connsiteY2" fmla="*/ 0 h 170919"/>
                <a:gd name="connsiteX3" fmla="*/ 141364 w 141363"/>
                <a:gd name="connsiteY3" fmla="*/ 0 h 170919"/>
                <a:gd name="connsiteX4" fmla="*/ 141364 w 141363"/>
                <a:gd name="connsiteY4" fmla="*/ 34662 h 170919"/>
                <a:gd name="connsiteX5" fmla="*/ 89471 w 141363"/>
                <a:gd name="connsiteY5" fmla="*/ 34662 h 170919"/>
                <a:gd name="connsiteX6" fmla="*/ 89471 w 141363"/>
                <a:gd name="connsiteY6" fmla="*/ 170919 h 170919"/>
                <a:gd name="connsiteX7" fmla="*/ 51893 w 141363"/>
                <a:gd name="connsiteY7" fmla="*/ 170919 h 170919"/>
                <a:gd name="connsiteX8" fmla="*/ 51893 w 141363"/>
                <a:gd name="connsiteY8" fmla="*/ 34662 h 1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363" h="170919">
                  <a:moveTo>
                    <a:pt x="51893" y="34662"/>
                  </a:moveTo>
                  <a:lnTo>
                    <a:pt x="0" y="34662"/>
                  </a:lnTo>
                  <a:lnTo>
                    <a:pt x="0" y="0"/>
                  </a:lnTo>
                  <a:lnTo>
                    <a:pt x="141364" y="0"/>
                  </a:lnTo>
                  <a:lnTo>
                    <a:pt x="141364" y="34662"/>
                  </a:lnTo>
                  <a:lnTo>
                    <a:pt x="89471" y="34662"/>
                  </a:lnTo>
                  <a:lnTo>
                    <a:pt x="89471" y="170919"/>
                  </a:lnTo>
                  <a:lnTo>
                    <a:pt x="51893" y="170919"/>
                  </a:lnTo>
                  <a:lnTo>
                    <a:pt x="51893" y="34662"/>
                  </a:lnTo>
                  <a:close/>
                </a:path>
              </a:pathLst>
            </a:custGeom>
            <a:solidFill>
              <a:srgbClr val="424142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930DB70-E1D5-A048-AEC9-A716AB1DF5C5}"/>
                </a:ext>
              </a:extLst>
            </p:cNvPr>
            <p:cNvSpPr/>
            <p:nvPr/>
          </p:nvSpPr>
          <p:spPr>
            <a:xfrm>
              <a:off x="6085019" y="3772719"/>
              <a:ext cx="37577" cy="170919"/>
            </a:xfrm>
            <a:custGeom>
              <a:avLst/>
              <a:gdLst>
                <a:gd name="connsiteX0" fmla="*/ 0 w 37577"/>
                <a:gd name="connsiteY0" fmla="*/ 0 h 170919"/>
                <a:gd name="connsiteX1" fmla="*/ 37578 w 37577"/>
                <a:gd name="connsiteY1" fmla="*/ 0 h 170919"/>
                <a:gd name="connsiteX2" fmla="*/ 37578 w 37577"/>
                <a:gd name="connsiteY2" fmla="*/ 170919 h 170919"/>
                <a:gd name="connsiteX3" fmla="*/ 0 w 37577"/>
                <a:gd name="connsiteY3" fmla="*/ 170919 h 17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77" h="170919">
                  <a:moveTo>
                    <a:pt x="0" y="0"/>
                  </a:moveTo>
                  <a:lnTo>
                    <a:pt x="37578" y="0"/>
                  </a:lnTo>
                  <a:lnTo>
                    <a:pt x="37578" y="170919"/>
                  </a:lnTo>
                  <a:lnTo>
                    <a:pt x="0" y="170919"/>
                  </a:lnTo>
                  <a:close/>
                </a:path>
              </a:pathLst>
            </a:custGeom>
            <a:solidFill>
              <a:srgbClr val="424142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195F62F-D7AF-194A-A046-A32F9CF13AE1}"/>
                </a:ext>
              </a:extLst>
            </p:cNvPr>
            <p:cNvSpPr/>
            <p:nvPr/>
          </p:nvSpPr>
          <p:spPr>
            <a:xfrm>
              <a:off x="6180454" y="3772719"/>
              <a:ext cx="171187" cy="172114"/>
            </a:xfrm>
            <a:custGeom>
              <a:avLst/>
              <a:gdLst>
                <a:gd name="connsiteX0" fmla="*/ 0 w 171187"/>
                <a:gd name="connsiteY0" fmla="*/ 0 h 172114"/>
                <a:gd name="connsiteX1" fmla="*/ 41157 w 171187"/>
                <a:gd name="connsiteY1" fmla="*/ 0 h 172114"/>
                <a:gd name="connsiteX2" fmla="*/ 85892 w 171187"/>
                <a:gd name="connsiteY2" fmla="*/ 120719 h 172114"/>
                <a:gd name="connsiteX3" fmla="*/ 130627 w 171187"/>
                <a:gd name="connsiteY3" fmla="*/ 0 h 172114"/>
                <a:gd name="connsiteX4" fmla="*/ 171187 w 171187"/>
                <a:gd name="connsiteY4" fmla="*/ 0 h 172114"/>
                <a:gd name="connsiteX5" fmla="*/ 101997 w 171187"/>
                <a:gd name="connsiteY5" fmla="*/ 172114 h 172114"/>
                <a:gd name="connsiteX6" fmla="*/ 68594 w 171187"/>
                <a:gd name="connsiteY6" fmla="*/ 172114 h 172114"/>
                <a:gd name="connsiteX7" fmla="*/ 0 w 171187"/>
                <a:gd name="connsiteY7" fmla="*/ 0 h 17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187" h="172114">
                  <a:moveTo>
                    <a:pt x="0" y="0"/>
                  </a:moveTo>
                  <a:lnTo>
                    <a:pt x="41157" y="0"/>
                  </a:lnTo>
                  <a:lnTo>
                    <a:pt x="85892" y="120719"/>
                  </a:lnTo>
                  <a:lnTo>
                    <a:pt x="130627" y="0"/>
                  </a:lnTo>
                  <a:lnTo>
                    <a:pt x="171187" y="0"/>
                  </a:lnTo>
                  <a:lnTo>
                    <a:pt x="101997" y="172114"/>
                  </a:lnTo>
                  <a:lnTo>
                    <a:pt x="68594" y="172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4142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7317B1E-3E1C-0749-96FF-EC64FB07797B}"/>
                </a:ext>
              </a:extLst>
            </p:cNvPr>
            <p:cNvSpPr/>
            <p:nvPr/>
          </p:nvSpPr>
          <p:spPr>
            <a:xfrm>
              <a:off x="5480197" y="3769731"/>
              <a:ext cx="176555" cy="176895"/>
            </a:xfrm>
            <a:custGeom>
              <a:avLst/>
              <a:gdLst>
                <a:gd name="connsiteX0" fmla="*/ 88278 w 176555"/>
                <a:gd name="connsiteY0" fmla="*/ 0 h 176895"/>
                <a:gd name="connsiteX1" fmla="*/ 0 w 176555"/>
                <a:gd name="connsiteY1" fmla="*/ 88448 h 176895"/>
                <a:gd name="connsiteX2" fmla="*/ 88278 w 176555"/>
                <a:gd name="connsiteY2" fmla="*/ 176895 h 176895"/>
                <a:gd name="connsiteX3" fmla="*/ 176555 w 176555"/>
                <a:gd name="connsiteY3" fmla="*/ 88448 h 176895"/>
                <a:gd name="connsiteX4" fmla="*/ 88278 w 176555"/>
                <a:gd name="connsiteY4" fmla="*/ 0 h 176895"/>
                <a:gd name="connsiteX5" fmla="*/ 88278 w 176555"/>
                <a:gd name="connsiteY5" fmla="*/ 140441 h 176895"/>
                <a:gd name="connsiteX6" fmla="*/ 35792 w 176555"/>
                <a:gd name="connsiteY6" fmla="*/ 89049 h 176895"/>
                <a:gd name="connsiteX7" fmla="*/ 87085 w 176555"/>
                <a:gd name="connsiteY7" fmla="*/ 36462 h 176895"/>
                <a:gd name="connsiteX8" fmla="*/ 139571 w 176555"/>
                <a:gd name="connsiteY8" fmla="*/ 87853 h 176895"/>
                <a:gd name="connsiteX9" fmla="*/ 139574 w 176555"/>
                <a:gd name="connsiteY9" fmla="*/ 88448 h 176895"/>
                <a:gd name="connsiteX10" fmla="*/ 88278 w 176555"/>
                <a:gd name="connsiteY10" fmla="*/ 140440 h 17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55" h="176895">
                  <a:moveTo>
                    <a:pt x="88278" y="0"/>
                  </a:moveTo>
                  <a:cubicBezTo>
                    <a:pt x="39523" y="0"/>
                    <a:pt x="0" y="39599"/>
                    <a:pt x="0" y="88448"/>
                  </a:cubicBezTo>
                  <a:cubicBezTo>
                    <a:pt x="0" y="137296"/>
                    <a:pt x="39523" y="176895"/>
                    <a:pt x="88278" y="176895"/>
                  </a:cubicBezTo>
                  <a:cubicBezTo>
                    <a:pt x="137032" y="176895"/>
                    <a:pt x="176555" y="137296"/>
                    <a:pt x="176555" y="88448"/>
                  </a:cubicBezTo>
                  <a:cubicBezTo>
                    <a:pt x="176230" y="39735"/>
                    <a:pt x="136897" y="326"/>
                    <a:pt x="88278" y="0"/>
                  </a:cubicBezTo>
                  <a:moveTo>
                    <a:pt x="88278" y="140441"/>
                  </a:moveTo>
                  <a:cubicBezTo>
                    <a:pt x="59620" y="140771"/>
                    <a:pt x="36121" y="117762"/>
                    <a:pt x="35792" y="89049"/>
                  </a:cubicBezTo>
                  <a:cubicBezTo>
                    <a:pt x="35462" y="60336"/>
                    <a:pt x="58427" y="36792"/>
                    <a:pt x="87085" y="36462"/>
                  </a:cubicBezTo>
                  <a:cubicBezTo>
                    <a:pt x="115743" y="36132"/>
                    <a:pt x="139241" y="59140"/>
                    <a:pt x="139571" y="87853"/>
                  </a:cubicBezTo>
                  <a:cubicBezTo>
                    <a:pt x="139573" y="88051"/>
                    <a:pt x="139574" y="88250"/>
                    <a:pt x="139574" y="88448"/>
                  </a:cubicBezTo>
                  <a:cubicBezTo>
                    <a:pt x="139576" y="116931"/>
                    <a:pt x="116704" y="140113"/>
                    <a:pt x="88278" y="140440"/>
                  </a:cubicBezTo>
                </a:path>
              </a:pathLst>
            </a:custGeom>
            <a:solidFill>
              <a:srgbClr val="424142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AE3C02B-A750-4741-AA4B-4D70EC873F99}"/>
                </a:ext>
              </a:extLst>
            </p:cNvPr>
            <p:cNvSpPr/>
            <p:nvPr/>
          </p:nvSpPr>
          <p:spPr>
            <a:xfrm>
              <a:off x="5481390" y="3981288"/>
              <a:ext cx="174169" cy="72909"/>
            </a:xfrm>
            <a:custGeom>
              <a:avLst/>
              <a:gdLst>
                <a:gd name="connsiteX0" fmla="*/ 87085 w 174169"/>
                <a:gd name="connsiteY0" fmla="*/ 0 h 72909"/>
                <a:gd name="connsiteX1" fmla="*/ 0 w 174169"/>
                <a:gd name="connsiteY1" fmla="*/ 72910 h 72909"/>
                <a:gd name="connsiteX2" fmla="*/ 37578 w 174169"/>
                <a:gd name="connsiteY2" fmla="*/ 72910 h 72909"/>
                <a:gd name="connsiteX3" fmla="*/ 103260 w 174169"/>
                <a:gd name="connsiteY3" fmla="*/ 40111 h 72909"/>
                <a:gd name="connsiteX4" fmla="*/ 135995 w 174169"/>
                <a:gd name="connsiteY4" fmla="*/ 72910 h 72909"/>
                <a:gd name="connsiteX5" fmla="*/ 174169 w 174169"/>
                <a:gd name="connsiteY5" fmla="*/ 72910 h 72909"/>
                <a:gd name="connsiteX6" fmla="*/ 87085 w 174169"/>
                <a:gd name="connsiteY6" fmla="*/ 0 h 7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69" h="72909">
                  <a:moveTo>
                    <a:pt x="87085" y="0"/>
                  </a:moveTo>
                  <a:cubicBezTo>
                    <a:pt x="44245" y="-87"/>
                    <a:pt x="7526" y="30655"/>
                    <a:pt x="0" y="72910"/>
                  </a:cubicBezTo>
                  <a:lnTo>
                    <a:pt x="37578" y="72910"/>
                  </a:lnTo>
                  <a:cubicBezTo>
                    <a:pt x="46676" y="45680"/>
                    <a:pt x="76083" y="30996"/>
                    <a:pt x="103260" y="40111"/>
                  </a:cubicBezTo>
                  <a:cubicBezTo>
                    <a:pt x="118704" y="45291"/>
                    <a:pt x="130825" y="57436"/>
                    <a:pt x="135995" y="72910"/>
                  </a:cubicBezTo>
                  <a:lnTo>
                    <a:pt x="174169" y="72910"/>
                  </a:lnTo>
                  <a:cubicBezTo>
                    <a:pt x="166207" y="30910"/>
                    <a:pt x="129751" y="389"/>
                    <a:pt x="87085" y="0"/>
                  </a:cubicBezTo>
                </a:path>
              </a:pathLst>
            </a:custGeom>
            <a:solidFill>
              <a:srgbClr val="225BAA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C40F933-5DFB-6A46-B9D6-E9CEB5FD4170}"/>
                </a:ext>
              </a:extLst>
            </p:cNvPr>
            <p:cNvSpPr/>
            <p:nvPr/>
          </p:nvSpPr>
          <p:spPr>
            <a:xfrm>
              <a:off x="5481390" y="3662160"/>
              <a:ext cx="174169" cy="72912"/>
            </a:xfrm>
            <a:custGeom>
              <a:avLst/>
              <a:gdLst>
                <a:gd name="connsiteX0" fmla="*/ 87085 w 174169"/>
                <a:gd name="connsiteY0" fmla="*/ 72910 h 72912"/>
                <a:gd name="connsiteX1" fmla="*/ 174169 w 174169"/>
                <a:gd name="connsiteY1" fmla="*/ 0 h 72912"/>
                <a:gd name="connsiteX2" fmla="*/ 135995 w 174169"/>
                <a:gd name="connsiteY2" fmla="*/ 0 h 72912"/>
                <a:gd name="connsiteX3" fmla="*/ 70313 w 174169"/>
                <a:gd name="connsiteY3" fmla="*/ 32799 h 72912"/>
                <a:gd name="connsiteX4" fmla="*/ 37578 w 174169"/>
                <a:gd name="connsiteY4" fmla="*/ 0 h 72912"/>
                <a:gd name="connsiteX5" fmla="*/ 0 w 174169"/>
                <a:gd name="connsiteY5" fmla="*/ 0 h 72912"/>
                <a:gd name="connsiteX6" fmla="*/ 87085 w 174169"/>
                <a:gd name="connsiteY6" fmla="*/ 72910 h 7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69" h="72912">
                  <a:moveTo>
                    <a:pt x="87085" y="72910"/>
                  </a:moveTo>
                  <a:cubicBezTo>
                    <a:pt x="129837" y="72756"/>
                    <a:pt x="166423" y="42126"/>
                    <a:pt x="174169" y="0"/>
                  </a:cubicBezTo>
                  <a:lnTo>
                    <a:pt x="135995" y="0"/>
                  </a:lnTo>
                  <a:cubicBezTo>
                    <a:pt x="126897" y="27230"/>
                    <a:pt x="97491" y="41914"/>
                    <a:pt x="70313" y="32799"/>
                  </a:cubicBezTo>
                  <a:cubicBezTo>
                    <a:pt x="54869" y="27618"/>
                    <a:pt x="42748" y="15474"/>
                    <a:pt x="37578" y="0"/>
                  </a:cubicBezTo>
                  <a:lnTo>
                    <a:pt x="0" y="0"/>
                  </a:lnTo>
                  <a:cubicBezTo>
                    <a:pt x="7300" y="42386"/>
                    <a:pt x="44156" y="73243"/>
                    <a:pt x="87085" y="72910"/>
                  </a:cubicBezTo>
                </a:path>
              </a:pathLst>
            </a:custGeom>
            <a:solidFill>
              <a:srgbClr val="7BAFD4"/>
            </a:solidFill>
            <a:ln w="59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A885D69E-DBD1-3D49-9627-61C6847E3B26}"/>
              </a:ext>
            </a:extLst>
          </p:cNvPr>
          <p:cNvSpPr txBox="1">
            <a:spLocks/>
          </p:cNvSpPr>
          <p:nvPr userDrawn="1"/>
        </p:nvSpPr>
        <p:spPr>
          <a:xfrm>
            <a:off x="3061974" y="5024312"/>
            <a:ext cx="3020059" cy="92333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algn="ctr" defTabSz="685800" rtl="0" eaLnBrk="1" fontAlgn="auto" hangingPunct="1">
              <a:spcBef>
                <a:spcPts val="0"/>
              </a:spcBef>
              <a:spcAft>
                <a:spcPts val="0"/>
              </a:spcAft>
              <a:defRPr sz="600" kern="1200">
                <a:solidFill>
                  <a:schemeClr val="tx1">
                    <a:alpha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Rockwell" panose="02060603020205020403" pitchFamily="18" charset="77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600" dirty="0"/>
              <a:t>Proprietary and CONFIDENTIAL. Do Not Distribute. © 2023 Optiv Security Inc. All Rights Reserved.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FE7074E2-05E6-E142-B999-E6D7675F8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4927027"/>
            <a:ext cx="323850" cy="184278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26" r:id="rId2"/>
    <p:sldLayoutId id="2147484214" r:id="rId3"/>
    <p:sldLayoutId id="2147484215" r:id="rId4"/>
    <p:sldLayoutId id="2147484216" r:id="rId5"/>
    <p:sldLayoutId id="2147484200" r:id="rId6"/>
    <p:sldLayoutId id="2147484129" r:id="rId7"/>
    <p:sldLayoutId id="2147484224" r:id="rId8"/>
    <p:sldLayoutId id="2147484128" r:id="rId9"/>
    <p:sldLayoutId id="2147484210" r:id="rId10"/>
    <p:sldLayoutId id="2147484212" r:id="rId11"/>
    <p:sldLayoutId id="2147484170" r:id="rId12"/>
    <p:sldLayoutId id="2147484182" r:id="rId13"/>
    <p:sldLayoutId id="2147484213" r:id="rId14"/>
    <p:sldLayoutId id="2147484136" r:id="rId15"/>
    <p:sldLayoutId id="2147484208" r:id="rId16"/>
    <p:sldLayoutId id="2147484205" r:id="rId17"/>
    <p:sldLayoutId id="2147484204" r:id="rId18"/>
    <p:sldLayoutId id="2147484203" r:id="rId19"/>
    <p:sldLayoutId id="2147484207" r:id="rId20"/>
    <p:sldLayoutId id="2147484211" r:id="rId21"/>
    <p:sldLayoutId id="2147484218" r:id="rId22"/>
    <p:sldLayoutId id="2147484219" r:id="rId23"/>
    <p:sldLayoutId id="2147484220" r:id="rId24"/>
    <p:sldLayoutId id="2147484221" r:id="rId25"/>
    <p:sldLayoutId id="2147484222" r:id="rId26"/>
    <p:sldLayoutId id="2147484223" r:id="rId27"/>
    <p:sldLayoutId id="2147484139" r:id="rId28"/>
    <p:sldLayoutId id="2147484209" r:id="rId29"/>
    <p:sldLayoutId id="2147484140" r:id="rId3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1" kern="1200" cap="none" baseline="0" dirty="0" smtClean="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5pPr>
      <a:lvl6pPr marL="4571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6pPr>
      <a:lvl7pPr marL="91433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7pPr>
      <a:lvl8pPr marL="137149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8pPr>
      <a:lvl9pPr marL="182866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180000" indent="-1800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360000" indent="-1800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40000" indent="-1800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720000" indent="-180000" algn="l" rtl="0" eaLnBrk="1" fontAlgn="base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11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547EBF"/>
          </p15:clr>
        </p15:guide>
        <p15:guide id="4" pos="2880" userDrawn="1">
          <p15:clr>
            <a:srgbClr val="547EBF"/>
          </p15:clr>
        </p15:guide>
        <p15:guide id="5" pos="226" userDrawn="1">
          <p15:clr>
            <a:srgbClr val="F26B43"/>
          </p15:clr>
        </p15:guide>
        <p15:guide id="6" pos="5534" userDrawn="1">
          <p15:clr>
            <a:srgbClr val="F26B43"/>
          </p15:clr>
        </p15:guide>
        <p15:guide id="7" orient="horz" pos="2845" userDrawn="1">
          <p15:clr>
            <a:srgbClr val="F26B43"/>
          </p15:clr>
        </p15:guide>
        <p15:guide id="8" orient="horz" pos="2935" userDrawn="1">
          <p15:clr>
            <a:srgbClr val="547EBF"/>
          </p15:clr>
        </p15:guide>
        <p15:guide id="9" orient="horz" pos="781" userDrawn="1">
          <p15:clr>
            <a:srgbClr val="F26B43"/>
          </p15:clr>
        </p15:guide>
        <p15:guide id="10" orient="horz" pos="577" userDrawn="1">
          <p15:clr>
            <a:srgbClr val="547EBF"/>
          </p15:clr>
        </p15:guide>
        <p15:guide id="11" orient="horz" pos="441" userDrawn="1">
          <p15:clr>
            <a:srgbClr val="547EBF"/>
          </p15:clr>
        </p15:guide>
        <p15:guide id="12" pos="5488" userDrawn="1">
          <p15:clr>
            <a:srgbClr val="F26B43"/>
          </p15:clr>
        </p15:guide>
        <p15:guide id="13" orient="horz" pos="169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optiv/pyautoaw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github.com/optiv/pyautoaw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FCD748-B898-9045-B4DA-B38152CF5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399" y="1191113"/>
            <a:ext cx="5953153" cy="1661993"/>
          </a:xfrm>
        </p:spPr>
        <p:txBody>
          <a:bodyPr/>
          <a:lstStyle/>
          <a:p>
            <a:r>
              <a:rPr lang="en-US" dirty="0"/>
              <a:t>Automating </a:t>
            </a:r>
            <a:br>
              <a:rPr lang="en-US" dirty="0"/>
            </a:br>
            <a:r>
              <a:rPr lang="en-US" dirty="0"/>
              <a:t>Offensive Security Infrastructure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2EF5880-8468-7849-B3D1-F3BF7E84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399" y="3081869"/>
            <a:ext cx="5660694" cy="492443"/>
          </a:xfrm>
        </p:spPr>
        <p:txBody>
          <a:bodyPr/>
          <a:lstStyle/>
          <a:p>
            <a:r>
              <a:rPr lang="en-US" dirty="0"/>
              <a:t>Using Terraform &amp; Ansible to build AWS resources</a:t>
            </a:r>
          </a:p>
        </p:txBody>
      </p:sp>
    </p:spTree>
    <p:extLst>
      <p:ext uri="{BB962C8B-B14F-4D97-AF65-F5344CB8AC3E}">
        <p14:creationId xmlns:p14="http://schemas.microsoft.com/office/powerpoint/2010/main" val="219485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083879"/>
            <a:ext cx="2835667" cy="3262875"/>
          </a:xfrm>
        </p:spPr>
        <p:txBody>
          <a:bodyPr/>
          <a:lstStyle/>
          <a:p>
            <a:r>
              <a:rPr lang="en-US" dirty="0"/>
              <a:t>Can be used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Burp Suite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Go365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Terraform</a:t>
            </a:r>
          </a:p>
        </p:txBody>
      </p:sp>
      <p:pic>
        <p:nvPicPr>
          <p:cNvPr id="8" name="Picture 7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7362E747-E589-4BAC-B4F5-EE9FBCD2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7" y="2083364"/>
            <a:ext cx="7068841" cy="27168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01EF50-379D-8197-B1E2-6F5FA728C155}"/>
              </a:ext>
            </a:extLst>
          </p:cNvPr>
          <p:cNvSpPr txBox="1">
            <a:spLocks/>
          </p:cNvSpPr>
          <p:nvPr/>
        </p:nvSpPr>
        <p:spPr>
          <a:xfrm>
            <a:off x="2121032" y="1069716"/>
            <a:ext cx="9345496" cy="326287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dirty="0"/>
              <a:t>Other tools with gateway support</a:t>
            </a:r>
          </a:p>
          <a:p>
            <a:pPr defTabSz="914400"/>
            <a:endParaRPr lang="en-US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1" y="853611"/>
            <a:ext cx="3922047" cy="3662828"/>
          </a:xfrm>
        </p:spPr>
        <p:txBody>
          <a:bodyPr/>
          <a:lstStyle/>
          <a:p>
            <a:r>
              <a:rPr lang="en-US" sz="1800" dirty="0">
                <a:solidFill>
                  <a:srgbClr val="0057B8"/>
                </a:solidFill>
              </a:rPr>
              <a:t>What is EC2?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EC2 is an AWS service that provides scalable computing capacity in the AWS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 EC2 instance is a virtual computing environment (host) built to a requested specification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Elastic Compute Cloud (EC2)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9EEC7-F329-9024-2315-857C1747A418}"/>
              </a:ext>
            </a:extLst>
          </p:cNvPr>
          <p:cNvSpPr txBox="1">
            <a:spLocks/>
          </p:cNvSpPr>
          <p:nvPr/>
        </p:nvSpPr>
        <p:spPr>
          <a:xfrm>
            <a:off x="4572001" y="853610"/>
            <a:ext cx="4211979" cy="366282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800" dirty="0">
                <a:solidFill>
                  <a:srgbClr val="0057B8"/>
                </a:solidFill>
              </a:rPr>
              <a:t>How is it commonly used for </a:t>
            </a:r>
            <a:r>
              <a:rPr lang="en-US" sz="1800" dirty="0" err="1">
                <a:solidFill>
                  <a:srgbClr val="0057B8"/>
                </a:solidFill>
              </a:rPr>
              <a:t>Offsec</a:t>
            </a:r>
            <a:r>
              <a:rPr lang="en-US" sz="1800" dirty="0">
                <a:solidFill>
                  <a:srgbClr val="0057B8"/>
                </a:solidFill>
              </a:rPr>
              <a:t>?</a:t>
            </a:r>
          </a:p>
          <a:p>
            <a:pPr defTabSz="914400"/>
            <a:endParaRPr lang="en-US" sz="1800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/>
              <a:t>On-demand infrastructure for:</a:t>
            </a:r>
          </a:p>
          <a:p>
            <a:pPr marL="465750" lvl="1" indent="-285750" defTabSz="914400"/>
            <a:r>
              <a:rPr lang="en-US" sz="1500" dirty="0"/>
              <a:t>Phishing</a:t>
            </a:r>
          </a:p>
          <a:p>
            <a:pPr marL="465750" lvl="1" indent="-285750" defTabSz="914400"/>
            <a:r>
              <a:rPr lang="en-US" sz="1500" dirty="0"/>
              <a:t>Command-and-control (C2)</a:t>
            </a:r>
          </a:p>
          <a:p>
            <a:pPr marL="465750" lvl="1" indent="-285750" defTabSz="914400"/>
            <a:r>
              <a:rPr lang="en-US" sz="1500" dirty="0"/>
              <a:t>OSINT</a:t>
            </a:r>
          </a:p>
          <a:p>
            <a:pPr marL="465750" lvl="1" indent="-285750" defTabSz="914400"/>
            <a:r>
              <a:rPr lang="en-US" sz="1500" dirty="0"/>
              <a:t>Various other non-attributable infrastructure needs (red teaming) </a:t>
            </a:r>
          </a:p>
          <a:p>
            <a:pPr marL="465750" lvl="1" indent="-285750" defTabSz="914400"/>
            <a:endParaRPr lang="en-US" sz="1500" dirty="0"/>
          </a:p>
          <a:p>
            <a:pPr marL="285750" indent="-285750" defTabSz="914400"/>
            <a:r>
              <a:rPr lang="en-US" sz="1200" dirty="0"/>
              <a:t>Note:  review the AWS acceptable use policy and any ‘Simulated Events’ submission requirements</a:t>
            </a:r>
          </a:p>
        </p:txBody>
      </p:sp>
      <p:pic>
        <p:nvPicPr>
          <p:cNvPr id="8" name="Picture 7" descr="A picture containing screenshot, font, logo, symbol&#10;&#10;Description automatically generated">
            <a:extLst>
              <a:ext uri="{FF2B5EF4-FFF2-40B4-BE49-F238E27FC236}">
                <a16:creationId xmlns:a16="http://schemas.microsoft.com/office/drawing/2014/main" id="{454637B2-F283-44F9-1AF0-5C091640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09" y="3321355"/>
            <a:ext cx="1283007" cy="82112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7107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Configuration File (</a:t>
            </a:r>
            <a:r>
              <a:rPr lang="en-US" dirty="0" err="1"/>
              <a:t>main.tf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5681" y="960910"/>
            <a:ext cx="4048428" cy="3612091"/>
          </a:xfrm>
        </p:spPr>
        <p:txBody>
          <a:bodyPr/>
          <a:lstStyle/>
          <a:p>
            <a:r>
              <a:rPr lang="en-US" dirty="0">
                <a:solidFill>
                  <a:srgbClr val="0057B8"/>
                </a:solidFill>
              </a:rPr>
              <a:t>Resource blocks</a:t>
            </a:r>
          </a:p>
          <a:p>
            <a:pPr marL="465750" lvl="1" indent="-285750"/>
            <a:r>
              <a:rPr lang="en-US" sz="1300" dirty="0"/>
              <a:t>Describe one or more infrastructure obje</a:t>
            </a:r>
            <a:r>
              <a:rPr lang="en-US" dirty="0"/>
              <a:t>cts</a:t>
            </a:r>
          </a:p>
          <a:p>
            <a:pPr marL="465750" lvl="1" indent="-285750"/>
            <a:endParaRPr lang="en-US" dirty="0"/>
          </a:p>
          <a:p>
            <a:pPr marL="465750" lvl="1" indent="-285750"/>
            <a:endParaRPr lang="en-US" dirty="0"/>
          </a:p>
          <a:p>
            <a:r>
              <a:rPr lang="en-US" dirty="0">
                <a:solidFill>
                  <a:srgbClr val="0057B8"/>
                </a:solidFill>
              </a:rPr>
              <a:t>EC2 Terraform Resources</a:t>
            </a:r>
          </a:p>
          <a:p>
            <a:pPr marL="465750" lvl="1" indent="-285750"/>
            <a:r>
              <a:rPr lang="en-US" sz="1200" dirty="0"/>
              <a:t>provider "</a:t>
            </a:r>
            <a:r>
              <a:rPr lang="en-US" sz="1200" dirty="0" err="1"/>
              <a:t>aws</a:t>
            </a:r>
            <a:r>
              <a:rPr lang="en-US" sz="1200" dirty="0"/>
              <a:t>"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aws_security_group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aws_instance</a:t>
            </a:r>
            <a:r>
              <a:rPr lang="en-US" sz="1200" dirty="0"/>
              <a:t>”</a:t>
            </a:r>
          </a:p>
          <a:p>
            <a:pPr marL="465750" lvl="1" indent="-2857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EC2 instance with Terraform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0E4EA2-9B49-E48E-4B99-EE1D364C5E22}"/>
              </a:ext>
            </a:extLst>
          </p:cNvPr>
          <p:cNvSpPr txBox="1">
            <a:spLocks/>
          </p:cNvSpPr>
          <p:nvPr/>
        </p:nvSpPr>
        <p:spPr>
          <a:xfrm>
            <a:off x="4289505" y="960910"/>
            <a:ext cx="4906535" cy="3612091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700"/>
              </a:spcAft>
            </a:pPr>
            <a:r>
              <a:rPr lang="en-US" dirty="0">
                <a:solidFill>
                  <a:srgbClr val="0057B8"/>
                </a:solidFill>
              </a:rPr>
              <a:t>Example:</a:t>
            </a:r>
          </a:p>
          <a:p>
            <a:pPr lvl="1" indent="0" defTabSz="914400">
              <a:buNone/>
            </a:pPr>
            <a:r>
              <a:rPr lang="en-US" sz="1150" dirty="0"/>
              <a:t>resource "</a:t>
            </a:r>
            <a:r>
              <a:rPr lang="en-US" sz="1150" dirty="0" err="1"/>
              <a:t>aws_security_group</a:t>
            </a:r>
            <a:r>
              <a:rPr lang="en-US" sz="1150" dirty="0"/>
              <a:t>" "ec2_access" {</a:t>
            </a:r>
          </a:p>
          <a:p>
            <a:pPr lvl="1" indent="0" defTabSz="914400">
              <a:buNone/>
            </a:pPr>
            <a:r>
              <a:rPr lang="en-US" sz="1150" dirty="0"/>
              <a:t>    name = "</a:t>
            </a:r>
            <a:r>
              <a:rPr lang="en-US" sz="1150" dirty="0">
                <a:solidFill>
                  <a:srgbClr val="005092"/>
                </a:solidFill>
              </a:rPr>
              <a:t>ec2_access</a:t>
            </a:r>
            <a:r>
              <a:rPr lang="en-US" sz="1150" dirty="0"/>
              <a:t>"</a:t>
            </a:r>
          </a:p>
          <a:p>
            <a:pPr lvl="1" indent="0" defTabSz="914400">
              <a:buNone/>
            </a:pPr>
            <a:endParaRPr lang="en-US" sz="1150" dirty="0"/>
          </a:p>
          <a:p>
            <a:pPr lvl="1" indent="0" defTabSz="914400">
              <a:buNone/>
            </a:pPr>
            <a:r>
              <a:rPr lang="en-US" sz="1150" dirty="0"/>
              <a:t>    # Inbound rules</a:t>
            </a:r>
          </a:p>
          <a:p>
            <a:pPr lvl="1" indent="0" defTabSz="914400">
              <a:buNone/>
            </a:pPr>
            <a:r>
              <a:rPr lang="en-US" sz="1150" dirty="0"/>
              <a:t>    ingress {</a:t>
            </a:r>
          </a:p>
          <a:p>
            <a:pPr lvl="1" indent="0" defTabSz="914400">
              <a:buNone/>
            </a:pPr>
            <a:r>
              <a:rPr lang="en-US" sz="1150" dirty="0"/>
              <a:t>        </a:t>
            </a:r>
            <a:r>
              <a:rPr lang="en-US" sz="1150" dirty="0" err="1"/>
              <a:t>from_port</a:t>
            </a:r>
            <a:r>
              <a:rPr lang="en-US" sz="1150" dirty="0"/>
              <a:t> = </a:t>
            </a:r>
            <a:r>
              <a:rPr lang="en-US" sz="1150" dirty="0">
                <a:solidFill>
                  <a:srgbClr val="005092"/>
                </a:solidFill>
              </a:rPr>
              <a:t>22</a:t>
            </a:r>
          </a:p>
          <a:p>
            <a:pPr lvl="1" indent="0" defTabSz="914400">
              <a:buNone/>
            </a:pPr>
            <a:r>
              <a:rPr lang="en-US" sz="1150" dirty="0"/>
              <a:t>        </a:t>
            </a:r>
            <a:r>
              <a:rPr lang="en-US" sz="1150" dirty="0" err="1"/>
              <a:t>to_port</a:t>
            </a:r>
            <a:r>
              <a:rPr lang="en-US" sz="1150" dirty="0"/>
              <a:t> = </a:t>
            </a:r>
            <a:r>
              <a:rPr lang="en-US" sz="1150" dirty="0">
                <a:solidFill>
                  <a:srgbClr val="005092"/>
                </a:solidFill>
              </a:rPr>
              <a:t>22</a:t>
            </a:r>
          </a:p>
          <a:p>
            <a:pPr lvl="1" indent="0" defTabSz="914400">
              <a:buNone/>
            </a:pPr>
            <a:r>
              <a:rPr lang="en-US" sz="1150" dirty="0"/>
              <a:t>        protocol = "</a:t>
            </a:r>
            <a:r>
              <a:rPr lang="en-US" sz="1150" dirty="0" err="1">
                <a:solidFill>
                  <a:srgbClr val="005092"/>
                </a:solidFill>
              </a:rPr>
              <a:t>tcp</a:t>
            </a:r>
            <a:r>
              <a:rPr lang="en-US" sz="1150" dirty="0"/>
              <a:t>"</a:t>
            </a:r>
          </a:p>
          <a:p>
            <a:pPr lvl="1" indent="0" defTabSz="914400">
              <a:buNone/>
            </a:pPr>
            <a:r>
              <a:rPr lang="en-US" sz="1150" dirty="0"/>
              <a:t>        </a:t>
            </a:r>
            <a:r>
              <a:rPr lang="en-US" sz="1150" dirty="0" err="1"/>
              <a:t>cidr_blocks</a:t>
            </a:r>
            <a:r>
              <a:rPr lang="en-US" sz="1150" dirty="0"/>
              <a:t> = ["</a:t>
            </a:r>
            <a:r>
              <a:rPr lang="en-US" sz="1150" dirty="0">
                <a:solidFill>
                  <a:srgbClr val="005092"/>
                </a:solidFill>
              </a:rPr>
              <a:t>${</a:t>
            </a:r>
            <a:r>
              <a:rPr lang="en-US" sz="1150" dirty="0" err="1">
                <a:solidFill>
                  <a:srgbClr val="005092"/>
                </a:solidFill>
              </a:rPr>
              <a:t>var.ip</a:t>
            </a:r>
            <a:r>
              <a:rPr lang="en-US" sz="1150" dirty="0">
                <a:solidFill>
                  <a:srgbClr val="005092"/>
                </a:solidFill>
              </a:rPr>
              <a:t>}/32</a:t>
            </a:r>
            <a:r>
              <a:rPr lang="en-US" sz="1150" dirty="0"/>
              <a:t>"] </a:t>
            </a:r>
          </a:p>
          <a:p>
            <a:pPr lvl="1" indent="0" defTabSz="914400">
              <a:buNone/>
            </a:pPr>
            <a:r>
              <a:rPr lang="en-US" sz="1150" dirty="0"/>
              <a:t>    }</a:t>
            </a:r>
          </a:p>
          <a:p>
            <a:pPr lvl="1" indent="0" defTabSz="914400">
              <a:buNone/>
            </a:pPr>
            <a:r>
              <a:rPr lang="en-US" sz="1150" dirty="0"/>
              <a:t>    # Outbound rules</a:t>
            </a:r>
          </a:p>
          <a:p>
            <a:pPr lvl="1" indent="0" defTabSz="914400">
              <a:buNone/>
            </a:pPr>
            <a:r>
              <a:rPr lang="en-US" sz="1150" dirty="0"/>
              <a:t>&lt;SNIPPED&gt;</a:t>
            </a:r>
            <a:endParaRPr lang="en-US" sz="1000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D7E33-1920-8A0F-114F-B465D9D52D8D}"/>
              </a:ext>
            </a:extLst>
          </p:cNvPr>
          <p:cNvSpPr/>
          <p:nvPr/>
        </p:nvSpPr>
        <p:spPr>
          <a:xfrm>
            <a:off x="4401015" y="1348033"/>
            <a:ext cx="4690946" cy="32388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B876B00-05DD-EBC3-214D-BECC3604B01B}"/>
              </a:ext>
            </a:extLst>
          </p:cNvPr>
          <p:cNvSpPr txBox="1">
            <a:spLocks/>
          </p:cNvSpPr>
          <p:nvPr/>
        </p:nvSpPr>
        <p:spPr>
          <a:xfrm>
            <a:off x="188797" y="3893466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Note: </a:t>
            </a:r>
            <a:r>
              <a:rPr lang="en-US" dirty="0">
                <a:solidFill>
                  <a:srgbClr val="005092"/>
                </a:solidFill>
              </a:rPr>
              <a:t>Setup SSH agent (Ex: ssh-add ~/.ssh/</a:t>
            </a:r>
            <a:r>
              <a:rPr lang="en-US" dirty="0" err="1">
                <a:solidFill>
                  <a:srgbClr val="005092"/>
                </a:solidFill>
              </a:rPr>
              <a:t>your_key</a:t>
            </a:r>
            <a:r>
              <a:rPr lang="en-US" dirty="0">
                <a:solidFill>
                  <a:srgbClr val="00509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0141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and Outputs Files (outputs.tf &amp; variables.tf)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EC2 Instance with Terraform</a:t>
            </a:r>
          </a:p>
        </p:txBody>
      </p:sp>
      <p:pic>
        <p:nvPicPr>
          <p:cNvPr id="7" name="Picture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1FF5C99C-256F-B8AD-E165-272993A9A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60" y="1343500"/>
            <a:ext cx="6624135" cy="13228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8" name="Picture 7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6D4C6EB5-02C5-3E25-EE68-07280060D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0" y="3070860"/>
            <a:ext cx="6624135" cy="8377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1515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– terraform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9447" y="1253563"/>
            <a:ext cx="8425205" cy="32628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EC2 Instance with Terraform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C88991-3AE7-66C0-62C1-9345B4BCCD04}"/>
              </a:ext>
            </a:extLst>
          </p:cNvPr>
          <p:cNvCxnSpPr>
            <a:cxnSpLocks/>
          </p:cNvCxnSpPr>
          <p:nvPr/>
        </p:nvCxnSpPr>
        <p:spPr>
          <a:xfrm>
            <a:off x="3223967" y="3355942"/>
            <a:ext cx="940835" cy="660759"/>
          </a:xfrm>
          <a:prstGeom prst="straightConnector1">
            <a:avLst/>
          </a:prstGeom>
          <a:ln w="66675">
            <a:solidFill>
              <a:srgbClr val="0A2C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57C28C8-EA5B-248B-BFA8-A11A945E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" y="1104409"/>
            <a:ext cx="4890099" cy="1978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09E6660-BF7C-F4CB-2C66-8BE314C0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154" y="2729511"/>
            <a:ext cx="6424367" cy="2136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C2194F4D-B018-D959-F712-D38C8F39637E}"/>
              </a:ext>
            </a:extLst>
          </p:cNvPr>
          <p:cNvSpPr/>
          <p:nvPr/>
        </p:nvSpPr>
        <p:spPr>
          <a:xfrm rot="5400000">
            <a:off x="4811947" y="1979643"/>
            <a:ext cx="913295" cy="586444"/>
          </a:xfrm>
          <a:prstGeom prst="bentArrow">
            <a:avLst>
              <a:gd name="adj1" fmla="val 25000"/>
              <a:gd name="adj2" fmla="val 25791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8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53189-09CC-4177-B75A-EF9A4BF9BD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Destroy Infrastructure with Terraform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FC7162-06AD-17D1-4F03-F8F7011C57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EC2 – terraform destroy</a:t>
            </a:r>
          </a:p>
        </p:txBody>
      </p:sp>
      <p:pic>
        <p:nvPicPr>
          <p:cNvPr id="10" name="Picture 9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C8856163-1F68-57F9-DEED-B28A3CA9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1" y="1012510"/>
            <a:ext cx="5476974" cy="19493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 descr="A computer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0B9FCEA9-5AF6-3EEA-5F4A-3CEBA1049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505" y="2411059"/>
            <a:ext cx="5704094" cy="21018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Bent Arrow 12">
            <a:extLst>
              <a:ext uri="{FF2B5EF4-FFF2-40B4-BE49-F238E27FC236}">
                <a16:creationId xmlns:a16="http://schemas.microsoft.com/office/drawing/2014/main" id="{2198B273-A3DE-F91F-FBB6-CB3682D29ED8}"/>
              </a:ext>
            </a:extLst>
          </p:cNvPr>
          <p:cNvSpPr/>
          <p:nvPr/>
        </p:nvSpPr>
        <p:spPr>
          <a:xfrm rot="5400000">
            <a:off x="5602149" y="1609358"/>
            <a:ext cx="814437" cy="781986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7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Ansible Playbook (ec2-playbook.yml)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5681" y="960910"/>
            <a:ext cx="4048428" cy="3612091"/>
          </a:xfrm>
        </p:spPr>
        <p:txBody>
          <a:bodyPr/>
          <a:lstStyle/>
          <a:p>
            <a:r>
              <a:rPr lang="en-US" dirty="0">
                <a:solidFill>
                  <a:srgbClr val="0057B8"/>
                </a:solidFill>
              </a:rPr>
              <a:t>Ansible Playbook </a:t>
            </a:r>
          </a:p>
          <a:p>
            <a:pPr marL="465750" lvl="1" indent="-285750"/>
            <a:r>
              <a:rPr lang="en-US" sz="1300" dirty="0"/>
              <a:t>A blueprint of automation tasks </a:t>
            </a:r>
          </a:p>
          <a:p>
            <a:pPr marL="465750" lvl="1" indent="-285750"/>
            <a:r>
              <a:rPr lang="en-US" sz="1300" dirty="0"/>
              <a:t>Repeatable, re-usable, simple configuration management to orchestrate steps (plays) in a defined order</a:t>
            </a:r>
          </a:p>
          <a:p>
            <a:pPr marL="465750" lvl="1" indent="-285750"/>
            <a:endParaRPr lang="en-US" dirty="0"/>
          </a:p>
          <a:p>
            <a:r>
              <a:rPr lang="en-US" dirty="0">
                <a:solidFill>
                  <a:srgbClr val="0057B8"/>
                </a:solidFill>
              </a:rPr>
              <a:t>Ansible EC2 Plays</a:t>
            </a:r>
          </a:p>
          <a:p>
            <a:pPr marL="465750" lvl="1" indent="-285750"/>
            <a:r>
              <a:rPr lang="en-US" sz="1200" dirty="0"/>
              <a:t>Play to install tools/packages</a:t>
            </a:r>
          </a:p>
          <a:p>
            <a:pPr marL="645750" lvl="2" indent="-285750"/>
            <a:r>
              <a:rPr lang="en-US" sz="1100" dirty="0"/>
              <a:t>Task – add required apt repositories</a:t>
            </a:r>
          </a:p>
          <a:p>
            <a:pPr marL="645750" lvl="2" indent="-285750"/>
            <a:r>
              <a:rPr lang="en-US" sz="1100" dirty="0"/>
              <a:t>Task – update apt cache</a:t>
            </a:r>
          </a:p>
          <a:p>
            <a:pPr marL="645750" lvl="2" indent="-285750"/>
            <a:r>
              <a:rPr lang="en-US" sz="1100" dirty="0"/>
              <a:t>Task – install apt packages</a:t>
            </a:r>
          </a:p>
          <a:p>
            <a:pPr marL="645750" lvl="2" indent="-285750"/>
            <a:r>
              <a:rPr lang="en-US" sz="1100" dirty="0"/>
              <a:t>Task – install Go 1.19</a:t>
            </a:r>
          </a:p>
          <a:p>
            <a:pPr marL="465750" lvl="1" indent="-2857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EC2 instance with Ansible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0E4EA2-9B49-E48E-4B99-EE1D364C5E22}"/>
              </a:ext>
            </a:extLst>
          </p:cNvPr>
          <p:cNvSpPr txBox="1">
            <a:spLocks/>
          </p:cNvSpPr>
          <p:nvPr/>
        </p:nvSpPr>
        <p:spPr>
          <a:xfrm>
            <a:off x="4289505" y="960910"/>
            <a:ext cx="4906535" cy="3612091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700"/>
              </a:spcAft>
            </a:pPr>
            <a:r>
              <a:rPr lang="en-US" dirty="0">
                <a:solidFill>
                  <a:srgbClr val="0057B8"/>
                </a:solidFill>
              </a:rPr>
              <a:t>Example:</a:t>
            </a:r>
          </a:p>
          <a:p>
            <a:pPr lvl="1" indent="0" defTabSz="914400">
              <a:buNone/>
            </a:pPr>
            <a:r>
              <a:rPr lang="en-US" sz="1150" dirty="0"/>
              <a:t>tasks:</a:t>
            </a:r>
          </a:p>
          <a:p>
            <a:pPr lvl="1" indent="0" defTabSz="914400">
              <a:buNone/>
            </a:pPr>
            <a:r>
              <a:rPr lang="en-US" sz="1150" dirty="0"/>
              <a:t>  - name: Install tool packages</a:t>
            </a:r>
          </a:p>
          <a:p>
            <a:pPr lvl="1" indent="0" defTabSz="914400">
              <a:buNone/>
            </a:pPr>
            <a:r>
              <a:rPr lang="en-US" sz="1150" dirty="0"/>
              <a:t>    become: </a:t>
            </a:r>
            <a:r>
              <a:rPr lang="en-US" sz="1150" dirty="0">
                <a:solidFill>
                  <a:srgbClr val="0057B8"/>
                </a:solidFill>
              </a:rPr>
              <a:t>yes</a:t>
            </a:r>
          </a:p>
          <a:p>
            <a:pPr lvl="1" indent="0" defTabSz="914400">
              <a:buNone/>
            </a:pPr>
            <a:r>
              <a:rPr lang="en-US" sz="1150" dirty="0"/>
              <a:t>    block:</a:t>
            </a:r>
          </a:p>
          <a:p>
            <a:pPr lvl="1" indent="0" defTabSz="914400">
              <a:buNone/>
            </a:pPr>
            <a:r>
              <a:rPr lang="en-US" sz="1150" dirty="0"/>
              <a:t>    - name: Add PHP 8.1 Repo</a:t>
            </a:r>
          </a:p>
          <a:p>
            <a:pPr lvl="1" indent="0" defTabSz="914400">
              <a:buNone/>
            </a:pPr>
            <a:r>
              <a:rPr lang="en-US" sz="1150" dirty="0"/>
              <a:t>      </a:t>
            </a:r>
            <a:r>
              <a:rPr lang="en-US" sz="1150" dirty="0" err="1"/>
              <a:t>apt_repository</a:t>
            </a:r>
            <a:r>
              <a:rPr lang="en-US" sz="1150" dirty="0"/>
              <a:t>:</a:t>
            </a:r>
          </a:p>
          <a:p>
            <a:pPr lvl="1" indent="0" defTabSz="914400">
              <a:buNone/>
            </a:pPr>
            <a:r>
              <a:rPr lang="en-US" sz="1150" dirty="0"/>
              <a:t>        repo: </a:t>
            </a:r>
            <a:r>
              <a:rPr lang="en-US" sz="1150" dirty="0" err="1">
                <a:solidFill>
                  <a:srgbClr val="0057B8"/>
                </a:solidFill>
              </a:rPr>
              <a:t>ppa:ondrej</a:t>
            </a:r>
            <a:r>
              <a:rPr lang="en-US" sz="1150" dirty="0">
                <a:solidFill>
                  <a:srgbClr val="0057B8"/>
                </a:solidFill>
              </a:rPr>
              <a:t>/</a:t>
            </a:r>
            <a:r>
              <a:rPr lang="en-US" sz="1150" dirty="0" err="1">
                <a:solidFill>
                  <a:srgbClr val="0057B8"/>
                </a:solidFill>
              </a:rPr>
              <a:t>php</a:t>
            </a:r>
            <a:endParaRPr lang="en-US" sz="1150" dirty="0">
              <a:solidFill>
                <a:srgbClr val="0057B8"/>
              </a:solidFill>
            </a:endParaRPr>
          </a:p>
          <a:p>
            <a:pPr lvl="1" indent="0" defTabSz="914400">
              <a:buNone/>
            </a:pPr>
            <a:r>
              <a:rPr lang="en-US" sz="1150" dirty="0"/>
              <a:t>        state: present</a:t>
            </a:r>
          </a:p>
          <a:p>
            <a:pPr lvl="1" indent="0" defTabSz="914400">
              <a:buNone/>
            </a:pPr>
            <a:r>
              <a:rPr lang="en-US" sz="1150" dirty="0"/>
              <a:t>    - name: Update packages</a:t>
            </a:r>
          </a:p>
          <a:p>
            <a:pPr lvl="1" indent="0" defTabSz="914400">
              <a:buNone/>
            </a:pPr>
            <a:r>
              <a:rPr lang="en-US" sz="1150" dirty="0"/>
              <a:t>      apt:</a:t>
            </a:r>
          </a:p>
          <a:p>
            <a:pPr lvl="1" indent="0" defTabSz="914400">
              <a:buNone/>
            </a:pPr>
            <a:r>
              <a:rPr lang="en-US" sz="1150" dirty="0"/>
              <a:t>        </a:t>
            </a:r>
            <a:r>
              <a:rPr lang="en-US" sz="1150" dirty="0" err="1"/>
              <a:t>update_cache</a:t>
            </a:r>
            <a:r>
              <a:rPr lang="en-US" sz="1150" dirty="0"/>
              <a:t>: </a:t>
            </a:r>
            <a:r>
              <a:rPr lang="en-US" sz="1150" dirty="0">
                <a:solidFill>
                  <a:srgbClr val="0057B8"/>
                </a:solidFill>
              </a:rPr>
              <a:t>yes</a:t>
            </a:r>
          </a:p>
          <a:p>
            <a:pPr lvl="1" indent="0" defTabSz="914400">
              <a:buNone/>
            </a:pPr>
            <a:r>
              <a:rPr lang="en-US" sz="1150" dirty="0"/>
              <a:t>&lt;SNIPPED&gt;</a:t>
            </a:r>
            <a:endParaRPr lang="en-US" sz="1000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D7E33-1920-8A0F-114F-B465D9D52D8D}"/>
              </a:ext>
            </a:extLst>
          </p:cNvPr>
          <p:cNvSpPr/>
          <p:nvPr/>
        </p:nvSpPr>
        <p:spPr>
          <a:xfrm>
            <a:off x="4401015" y="1348033"/>
            <a:ext cx="4457304" cy="32388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2526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of ec2-playbook.yml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53189-09CC-4177-B75A-EF9A4BF9BD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XXX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EC2 Instance with Ansible</a:t>
            </a:r>
          </a:p>
        </p:txBody>
      </p:sp>
      <p:pic>
        <p:nvPicPr>
          <p:cNvPr id="16" name="Picture 15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752916-0135-AF86-6D80-33466D22A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1666348"/>
            <a:ext cx="4572000" cy="1524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Content Placeholder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204AB85C-98C7-72D2-E364-7F2C0ECBE7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4175760" y="663855"/>
            <a:ext cx="3883152" cy="914812"/>
          </a:xfrm>
          <a:ln>
            <a:solidFill>
              <a:schemeClr val="accent1"/>
            </a:solidFill>
          </a:ln>
        </p:spPr>
      </p:pic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D440982-1689-A054-568A-A9FDCB0D8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060" y="3040906"/>
            <a:ext cx="4558546" cy="1720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Bent Arrow 16">
            <a:extLst>
              <a:ext uri="{FF2B5EF4-FFF2-40B4-BE49-F238E27FC236}">
                <a16:creationId xmlns:a16="http://schemas.microsoft.com/office/drawing/2014/main" id="{59740E5F-C451-F68D-FBC0-AB6DC4F02DD6}"/>
              </a:ext>
            </a:extLst>
          </p:cNvPr>
          <p:cNvSpPr/>
          <p:nvPr/>
        </p:nvSpPr>
        <p:spPr>
          <a:xfrm rot="5400000" flipV="1">
            <a:off x="2782165" y="271332"/>
            <a:ext cx="644410" cy="2130588"/>
          </a:xfrm>
          <a:prstGeom prst="bentArrow">
            <a:avLst>
              <a:gd name="adj1" fmla="val 16486"/>
              <a:gd name="adj2" fmla="val 36683"/>
              <a:gd name="adj3" fmla="val 2973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78D586F9-E1C7-E23C-054A-0A41862D7F39}"/>
              </a:ext>
            </a:extLst>
          </p:cNvPr>
          <p:cNvSpPr/>
          <p:nvPr/>
        </p:nvSpPr>
        <p:spPr>
          <a:xfrm rot="10800000" flipH="1">
            <a:off x="1859280" y="3197866"/>
            <a:ext cx="1444684" cy="1044950"/>
          </a:xfrm>
          <a:prstGeom prst="bentArrow">
            <a:avLst>
              <a:gd name="adj1" fmla="val 12072"/>
              <a:gd name="adj2" fmla="val 23074"/>
              <a:gd name="adj3" fmla="val 1975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91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EC2 Instance with Ansible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EB18E8-685B-7AE5-BED9-E12096407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0" y="1253563"/>
            <a:ext cx="8424197" cy="32628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tools installed to specific versions</a:t>
            </a:r>
          </a:p>
        </p:txBody>
      </p:sp>
      <p:pic>
        <p:nvPicPr>
          <p:cNvPr id="14" name="Picture 13" descr="A computer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1F73FECA-5BD0-C49F-E45E-9974D776F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27" y="1983141"/>
            <a:ext cx="5520945" cy="18037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4040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 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7349" y="1255776"/>
            <a:ext cx="4120540" cy="32606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program to automate the execution of Terraform and Ansible for:</a:t>
            </a:r>
          </a:p>
          <a:p>
            <a:pPr marL="645750" lvl="2" indent="-285750"/>
            <a:r>
              <a:rPr lang="en-US" dirty="0"/>
              <a:t>Build type</a:t>
            </a:r>
          </a:p>
          <a:p>
            <a:pPr marL="645750" lvl="2" indent="-285750"/>
            <a:r>
              <a:rPr lang="en-US" dirty="0"/>
              <a:t>Order of operations</a:t>
            </a:r>
          </a:p>
          <a:p>
            <a:pPr marL="645750" lvl="2" indent="-285750"/>
            <a:r>
              <a:rPr lang="en-US" dirty="0"/>
              <a:t>Variable assignment</a:t>
            </a:r>
          </a:p>
          <a:p>
            <a:pPr marL="645750" lvl="2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Example code: </a:t>
            </a:r>
            <a:r>
              <a:rPr lang="en-US" dirty="0" err="1"/>
              <a:t>pyautoaws</a:t>
            </a:r>
            <a:endParaRPr lang="en-US" dirty="0"/>
          </a:p>
          <a:p>
            <a:pPr marL="645750" lvl="2" indent="-285750"/>
            <a:r>
              <a:rPr lang="en-US" dirty="0"/>
              <a:t>Simple Python wrapper for Terraform/Ansible to build AWS resources</a:t>
            </a:r>
          </a:p>
          <a:p>
            <a:pPr marL="645750" lvl="2" indent="-285750"/>
            <a:r>
              <a:rPr lang="en-US" dirty="0">
                <a:hlinkClick r:id="rId2"/>
              </a:rPr>
              <a:t>https://github.com/optiv/pyautoaws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automate the whole process?</a:t>
            </a:r>
          </a:p>
        </p:txBody>
      </p:sp>
      <p:pic>
        <p:nvPicPr>
          <p:cNvPr id="10" name="Picture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E2C9F7E-221A-AA48-E23A-736407E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96" y="1176544"/>
            <a:ext cx="4520808" cy="30289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80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1" y="1253563"/>
            <a:ext cx="4211980" cy="3262875"/>
          </a:xfrm>
        </p:spPr>
        <p:txBody>
          <a:bodyPr/>
          <a:lstStyle/>
          <a:p>
            <a:r>
              <a:rPr lang="en-US" sz="1800" dirty="0"/>
              <a:t>What are we performing?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Security Assessments</a:t>
            </a:r>
          </a:p>
          <a:p>
            <a:pPr marL="465750" lvl="1" indent="-285750"/>
            <a:r>
              <a:rPr lang="en-US" sz="1600" dirty="0"/>
              <a:t>Unique…but repetitive</a:t>
            </a:r>
          </a:p>
          <a:p>
            <a:pPr marL="465750" lvl="1" indent="-285750"/>
            <a:r>
              <a:rPr lang="en-US" sz="1600" dirty="0"/>
              <a:t>Timeboxed </a:t>
            </a:r>
          </a:p>
          <a:p>
            <a:pPr marL="465750" lvl="1" indent="-285750"/>
            <a:r>
              <a:rPr lang="en-US" sz="1600" dirty="0"/>
              <a:t>Data Handling/Retention</a:t>
            </a:r>
          </a:p>
          <a:p>
            <a:pPr marL="465750" lvl="1" indent="-285750"/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automate?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76C8F0-27AA-B1E1-D3F0-0D121862BD45}"/>
              </a:ext>
            </a:extLst>
          </p:cNvPr>
          <p:cNvSpPr txBox="1">
            <a:spLocks/>
          </p:cNvSpPr>
          <p:nvPr/>
        </p:nvSpPr>
        <p:spPr>
          <a:xfrm>
            <a:off x="5047784" y="1253562"/>
            <a:ext cx="3736195" cy="326287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800" dirty="0"/>
              <a:t>What issues can we avoid?</a:t>
            </a:r>
          </a:p>
          <a:p>
            <a:pPr defTabSz="914400"/>
            <a:endParaRPr lang="en-US" sz="1800" dirty="0"/>
          </a:p>
          <a:p>
            <a:pPr defTabSz="914400"/>
            <a:endParaRPr lang="en-US" sz="1800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dirty="0"/>
              <a:t>Time delays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dirty="0"/>
              <a:t>Configuration mistakes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800" dirty="0"/>
              <a:t>Mishandling of 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3E722E6-EEDC-EC26-D6F6-2988B4E7BE02}"/>
              </a:ext>
            </a:extLst>
          </p:cNvPr>
          <p:cNvSpPr/>
          <p:nvPr/>
        </p:nvSpPr>
        <p:spPr>
          <a:xfrm>
            <a:off x="3706854" y="1169706"/>
            <a:ext cx="773151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027412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 Execution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</a:t>
            </a:r>
            <a:r>
              <a:rPr lang="en-US" dirty="0" err="1"/>
              <a:t>pyautoaws</a:t>
            </a:r>
            <a:endParaRPr lang="en-US" dirty="0"/>
          </a:p>
        </p:txBody>
      </p:sp>
      <p:pic>
        <p:nvPicPr>
          <p:cNvPr id="11" name="Picture 10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39D329D7-4107-852C-BAE6-B10E2909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35" y="1021937"/>
            <a:ext cx="5717930" cy="36026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8565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&amp;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</a:t>
            </a:r>
            <a:r>
              <a:rPr lang="en-US" dirty="0" err="1"/>
              <a:t>pyautoaws</a:t>
            </a:r>
            <a:endParaRPr lang="en-US" dirty="0"/>
          </a:p>
        </p:txBody>
      </p:sp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509E06F-CC7B-3EBE-5A22-051AAD94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68" y="1613210"/>
            <a:ext cx="4580014" cy="29878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Bent Arrow 15">
            <a:extLst>
              <a:ext uri="{FF2B5EF4-FFF2-40B4-BE49-F238E27FC236}">
                <a16:creationId xmlns:a16="http://schemas.microsoft.com/office/drawing/2014/main" id="{960CBA15-A9D3-266C-657B-500BA9804900}"/>
              </a:ext>
            </a:extLst>
          </p:cNvPr>
          <p:cNvSpPr/>
          <p:nvPr/>
        </p:nvSpPr>
        <p:spPr>
          <a:xfrm rot="5400000">
            <a:off x="5403554" y="85612"/>
            <a:ext cx="511620" cy="2519192"/>
          </a:xfrm>
          <a:prstGeom prst="bentArrow">
            <a:avLst>
              <a:gd name="adj1" fmla="val 29395"/>
              <a:gd name="adj2" fmla="val 40382"/>
              <a:gd name="adj3" fmla="val 26098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675477B-84D7-D59C-9F23-578DFBB5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2" y="1021937"/>
            <a:ext cx="4262226" cy="27026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62373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 Execution – EC2 Configuration</a:t>
            </a:r>
          </a:p>
        </p:txBody>
      </p:sp>
      <p:pic>
        <p:nvPicPr>
          <p:cNvPr id="8" name="Content Placeholder 7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A62B7C06-4C93-94A4-0B0D-1AA562AEFEB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23851" y="1021936"/>
            <a:ext cx="4553916" cy="2970943"/>
          </a:xfrm>
          <a:ln>
            <a:solidFill>
              <a:schemeClr val="accent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Configure EC2 Instance with </a:t>
            </a:r>
            <a:r>
              <a:rPr lang="en-US" dirty="0" err="1"/>
              <a:t>pyautomate</a:t>
            </a:r>
            <a:endParaRPr lang="en-US" dirty="0"/>
          </a:p>
        </p:txBody>
      </p:sp>
      <p:sp>
        <p:nvSpPr>
          <p:cNvPr id="13" name="Bent Arrow 12">
            <a:extLst>
              <a:ext uri="{FF2B5EF4-FFF2-40B4-BE49-F238E27FC236}">
                <a16:creationId xmlns:a16="http://schemas.microsoft.com/office/drawing/2014/main" id="{7C8AE2AD-2188-C481-DA4B-795E0C2501E7}"/>
              </a:ext>
            </a:extLst>
          </p:cNvPr>
          <p:cNvSpPr/>
          <p:nvPr/>
        </p:nvSpPr>
        <p:spPr>
          <a:xfrm rot="5400000">
            <a:off x="5162271" y="946888"/>
            <a:ext cx="557784" cy="1114600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9944EAF5-A653-050F-8D99-9EA26305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36" y="1789562"/>
            <a:ext cx="4206049" cy="29330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9617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 Execution – Security Group Configuration &amp; cloud-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Configure EC2 Instance with </a:t>
            </a:r>
            <a:r>
              <a:rPr lang="en-US" dirty="0" err="1"/>
              <a:t>pyautomate</a:t>
            </a:r>
            <a:endParaRPr lang="en-US" dirty="0"/>
          </a:p>
        </p:txBody>
      </p:sp>
      <p:pic>
        <p:nvPicPr>
          <p:cNvPr id="10" name="Content Placeholder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72D0A4DE-9051-18F2-5BD5-7E4FFA8498B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73118" y="1081612"/>
            <a:ext cx="3095506" cy="3451368"/>
          </a:xfrm>
          <a:ln>
            <a:solidFill>
              <a:schemeClr val="accent1"/>
            </a:solidFill>
          </a:ln>
        </p:spPr>
      </p:pic>
      <p:pic>
        <p:nvPicPr>
          <p:cNvPr id="16" name="Picture 15" descr="A screen 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5359674-84B1-9357-C7B0-3DDAAE9D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808" y="1048885"/>
            <a:ext cx="4143445" cy="33072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5351E3AC-D431-D5CD-888C-F11DD8F0CBD9}"/>
              </a:ext>
            </a:extLst>
          </p:cNvPr>
          <p:cNvSpPr/>
          <p:nvPr/>
        </p:nvSpPr>
        <p:spPr>
          <a:xfrm>
            <a:off x="3468624" y="2495158"/>
            <a:ext cx="1091184" cy="3048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167801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Tool Execution – Ansible Playbook &amp; Result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&amp; Configure EC2 Instance with </a:t>
            </a:r>
            <a:r>
              <a:rPr lang="en-US" dirty="0" err="1"/>
              <a:t>pyautomate</a:t>
            </a:r>
            <a:endParaRPr lang="en-US" dirty="0"/>
          </a:p>
        </p:txBody>
      </p:sp>
      <p:pic>
        <p:nvPicPr>
          <p:cNvPr id="8" name="Content Placeholder 7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C3FEC388-5C47-A7EB-FBC2-B09C3D5B5C3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59783" y="1021937"/>
            <a:ext cx="3726130" cy="2440591"/>
          </a:xfrm>
          <a:ln>
            <a:solidFill>
              <a:schemeClr val="accent1"/>
            </a:solidFill>
          </a:ln>
        </p:spPr>
      </p:pic>
      <p:pic>
        <p:nvPicPr>
          <p:cNvPr id="11" name="Picture 10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F73C268-E91D-6474-C11D-08F64CD9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29" y="2487787"/>
            <a:ext cx="4590288" cy="20361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Bent Arrow 11">
            <a:extLst>
              <a:ext uri="{FF2B5EF4-FFF2-40B4-BE49-F238E27FC236}">
                <a16:creationId xmlns:a16="http://schemas.microsoft.com/office/drawing/2014/main" id="{4C5CD3FC-F270-2A81-DEB5-074A54ECE0E2}"/>
              </a:ext>
            </a:extLst>
          </p:cNvPr>
          <p:cNvSpPr/>
          <p:nvPr/>
        </p:nvSpPr>
        <p:spPr>
          <a:xfrm rot="5400000">
            <a:off x="4849852" y="546698"/>
            <a:ext cx="1164957" cy="2692840"/>
          </a:xfrm>
          <a:prstGeom prst="bentArrow">
            <a:avLst>
              <a:gd name="adj1" fmla="val 12964"/>
              <a:gd name="adj2" fmla="val 18197"/>
              <a:gd name="adj3" fmla="val 1715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33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6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02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7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1" y="1513265"/>
            <a:ext cx="4211980" cy="2839625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0057B8"/>
                </a:solidFill>
              </a:rPr>
              <a:t>Terraform</a:t>
            </a:r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Terraform is an infrastructure as code tool that lets you build, change, and version cloud and on-prem resources safely and efficiently.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/ Destroy Resources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82" y="201983"/>
            <a:ext cx="8424435" cy="430887"/>
          </a:xfrm>
        </p:spPr>
        <p:txBody>
          <a:bodyPr/>
          <a:lstStyle/>
          <a:p>
            <a:r>
              <a:rPr lang="en-US" dirty="0"/>
              <a:t>What can we use to automate?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D16EF7-30F7-3863-118F-9ADD6CB36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782" y="808890"/>
            <a:ext cx="8424436" cy="184666"/>
          </a:xfrm>
        </p:spPr>
        <p:txBody>
          <a:bodyPr/>
          <a:lstStyle/>
          <a:p>
            <a:r>
              <a:rPr lang="en-US" dirty="0"/>
              <a:t>Today’s Focus: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5E895E-4C5A-82F2-9869-3F4263AD5747}"/>
              </a:ext>
            </a:extLst>
          </p:cNvPr>
          <p:cNvSpPr txBox="1">
            <a:spLocks/>
          </p:cNvSpPr>
          <p:nvPr/>
        </p:nvSpPr>
        <p:spPr>
          <a:xfrm>
            <a:off x="4571999" y="1509135"/>
            <a:ext cx="4211980" cy="2839625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000" dirty="0">
                <a:solidFill>
                  <a:srgbClr val="0057B8"/>
                </a:solidFill>
              </a:rPr>
              <a:t>Ansible</a:t>
            </a:r>
          </a:p>
          <a:p>
            <a:pPr algn="ctr" defTabSz="914400"/>
            <a:endParaRPr lang="en-US" sz="2000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dirty="0"/>
              <a:t>Ansible is automation software that can configure systems, deploy software, and orchestrate advanced workflows to support application deployment, system updates, and more.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dirty="0"/>
              <a:t>Stateless</a:t>
            </a:r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dirty="0"/>
              <a:t>Configure Resources</a:t>
            </a:r>
          </a:p>
          <a:p>
            <a:pPr algn="ctr" defTabSz="914400"/>
            <a:endParaRPr lang="en-US" sz="2000" dirty="0"/>
          </a:p>
        </p:txBody>
      </p:sp>
      <p:pic>
        <p:nvPicPr>
          <p:cNvPr id="11" name="Picture 10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C3D6C04F-E7E3-88E7-17F4-AE42565F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" y="1360915"/>
            <a:ext cx="1001596" cy="64851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5436417-C7AB-6C26-A406-D19E0C68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12" y="1359339"/>
            <a:ext cx="1308411" cy="650091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DD125A-4BAC-FBE3-2067-07B0CB9567B1}"/>
              </a:ext>
            </a:extLst>
          </p:cNvPr>
          <p:cNvSpPr txBox="1">
            <a:spLocks/>
          </p:cNvSpPr>
          <p:nvPr/>
        </p:nvSpPr>
        <p:spPr>
          <a:xfrm>
            <a:off x="359782" y="4594506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Resource: </a:t>
            </a:r>
          </a:p>
        </p:txBody>
      </p:sp>
    </p:spTree>
    <p:extLst>
      <p:ext uri="{BB962C8B-B14F-4D97-AF65-F5344CB8AC3E}">
        <p14:creationId xmlns:p14="http://schemas.microsoft.com/office/powerpoint/2010/main" val="199548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1" y="1103376"/>
            <a:ext cx="4211980" cy="3249514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rgbClr val="0057B8"/>
                </a:solidFill>
              </a:rPr>
              <a:t>Terraform</a:t>
            </a:r>
          </a:p>
          <a:p>
            <a:pPr algn="ctr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Terraform core - Go</a:t>
            </a:r>
          </a:p>
          <a:p>
            <a:pPr marL="522900" lvl="1" indent="-342900"/>
            <a:r>
              <a:rPr lang="en-US" dirty="0"/>
              <a:t>Download binary for platform (add to path)</a:t>
            </a:r>
          </a:p>
          <a:p>
            <a:pPr marL="522900" lvl="1" indent="-342900"/>
            <a:r>
              <a:rPr lang="en-US" dirty="0"/>
              <a:t>Compile from source </a:t>
            </a:r>
          </a:p>
          <a:p>
            <a:pPr marL="522900" lvl="1" indent="-342900"/>
            <a:r>
              <a:rPr lang="en-US" dirty="0"/>
              <a:t>Install from package manager</a:t>
            </a:r>
          </a:p>
          <a:p>
            <a:pPr marL="702900" lvl="2" indent="-342900"/>
            <a:r>
              <a:rPr lang="en-US" dirty="0"/>
              <a:t>apt </a:t>
            </a:r>
          </a:p>
          <a:p>
            <a:pPr marL="702900" lvl="2" indent="-342900"/>
            <a:r>
              <a:rPr lang="en-US" dirty="0"/>
              <a:t>yum</a:t>
            </a:r>
          </a:p>
          <a:p>
            <a:pPr marL="702900" lvl="2" indent="-342900"/>
            <a:r>
              <a:rPr lang="en-US" dirty="0" err="1"/>
              <a:t>dnf</a:t>
            </a:r>
            <a:endParaRPr lang="en-US" dirty="0"/>
          </a:p>
          <a:p>
            <a:pPr marL="702900" lvl="2" indent="-342900"/>
            <a:r>
              <a:rPr lang="en-US" dirty="0"/>
              <a:t>chocolatey</a:t>
            </a:r>
          </a:p>
          <a:p>
            <a:pPr marL="522900" lvl="1" indent="-342900"/>
            <a:endParaRPr lang="en-US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82" y="201983"/>
            <a:ext cx="8424435" cy="430887"/>
          </a:xfrm>
        </p:spPr>
        <p:txBody>
          <a:bodyPr/>
          <a:lstStyle/>
          <a:p>
            <a:r>
              <a:rPr lang="en-US" dirty="0"/>
              <a:t>How to configure?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25E895E-4C5A-82F2-9869-3F4263AD5747}"/>
              </a:ext>
            </a:extLst>
          </p:cNvPr>
          <p:cNvSpPr txBox="1">
            <a:spLocks/>
          </p:cNvSpPr>
          <p:nvPr/>
        </p:nvSpPr>
        <p:spPr>
          <a:xfrm>
            <a:off x="4571999" y="1099246"/>
            <a:ext cx="4211980" cy="3249514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r>
              <a:rPr lang="en-US" sz="2000" dirty="0">
                <a:solidFill>
                  <a:srgbClr val="0057B8"/>
                </a:solidFill>
              </a:rPr>
              <a:t>Ansible</a:t>
            </a:r>
          </a:p>
          <a:p>
            <a:pPr algn="ctr" defTabSz="914400"/>
            <a:endParaRPr lang="en-US" sz="2000" dirty="0"/>
          </a:p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en-US" dirty="0"/>
              <a:t>Ansible core – Python</a:t>
            </a:r>
          </a:p>
          <a:p>
            <a:pPr marL="522900" lvl="1" indent="-342900" defTabSz="914400"/>
            <a:r>
              <a:rPr lang="en-US" dirty="0"/>
              <a:t>Mac: pip or homebrew</a:t>
            </a:r>
          </a:p>
          <a:p>
            <a:pPr marL="522900" lvl="1" indent="-342900" defTabSz="914400"/>
            <a:r>
              <a:rPr lang="en-US" dirty="0"/>
              <a:t>Linux: pip or package manager (e.g., apt)</a:t>
            </a:r>
          </a:p>
          <a:p>
            <a:pPr marL="522900" lvl="1" indent="-342900" defTabSz="914400"/>
            <a:r>
              <a:rPr lang="en-US" dirty="0"/>
              <a:t>Windows:</a:t>
            </a:r>
          </a:p>
          <a:p>
            <a:pPr marL="702900" lvl="2" indent="-342900" defTabSz="914400"/>
            <a:r>
              <a:rPr lang="en-US" dirty="0"/>
              <a:t>Cygwin</a:t>
            </a:r>
          </a:p>
          <a:p>
            <a:pPr marL="702900" lvl="2" indent="-342900" defTabSz="914400"/>
            <a:r>
              <a:rPr lang="en-US" dirty="0"/>
              <a:t>Linux Virtual Machine (VM)</a:t>
            </a:r>
          </a:p>
          <a:p>
            <a:pPr marL="702900" lvl="2" indent="-342900" defTabSz="914400"/>
            <a:r>
              <a:rPr lang="en-US" dirty="0"/>
              <a:t>Windows Subsystem for Linux</a:t>
            </a:r>
          </a:p>
          <a:p>
            <a:pPr algn="ctr" defTabSz="914400"/>
            <a:endParaRPr lang="en-US" sz="2000" dirty="0"/>
          </a:p>
        </p:txBody>
      </p:sp>
      <p:pic>
        <p:nvPicPr>
          <p:cNvPr id="11" name="Picture 10" descr="A picture containing font, graphics, logo, graphic design&#10;&#10;Description automatically generated">
            <a:extLst>
              <a:ext uri="{FF2B5EF4-FFF2-40B4-BE49-F238E27FC236}">
                <a16:creationId xmlns:a16="http://schemas.microsoft.com/office/drawing/2014/main" id="{C3D6C04F-E7E3-88E7-17F4-AE42565F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" y="958579"/>
            <a:ext cx="1001596" cy="64851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B5436417-C7AB-6C26-A406-D19E0C68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12" y="957003"/>
            <a:ext cx="1308411" cy="650091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DD125A-4BAC-FBE3-2067-07B0CB9567B1}"/>
              </a:ext>
            </a:extLst>
          </p:cNvPr>
          <p:cNvSpPr txBox="1">
            <a:spLocks/>
          </p:cNvSpPr>
          <p:nvPr/>
        </p:nvSpPr>
        <p:spPr>
          <a:xfrm>
            <a:off x="359782" y="4594506"/>
            <a:ext cx="8424436" cy="18466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dirty="0"/>
              <a:t>Resource:   </a:t>
            </a:r>
            <a:r>
              <a:rPr lang="en-US" dirty="0">
                <a:hlinkClick r:id="rId4"/>
              </a:rPr>
              <a:t>https://github.com/optiv/pyautoaws</a:t>
            </a:r>
            <a:r>
              <a:rPr lang="en-US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9337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60021" y="853611"/>
            <a:ext cx="3922047" cy="3662828"/>
          </a:xfrm>
        </p:spPr>
        <p:txBody>
          <a:bodyPr/>
          <a:lstStyle/>
          <a:p>
            <a:r>
              <a:rPr lang="en-US" sz="1800" dirty="0">
                <a:solidFill>
                  <a:srgbClr val="0057B8"/>
                </a:solidFill>
              </a:rPr>
              <a:t>What is an API Gateway?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Amazon API Gateway is an AWS service for creating, publishing, maintaining, monitoring, and securing REST, HTTP, and WebSocket APIs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API Gateway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B59EEC7-F329-9024-2315-857C1747A418}"/>
              </a:ext>
            </a:extLst>
          </p:cNvPr>
          <p:cNvSpPr txBox="1">
            <a:spLocks/>
          </p:cNvSpPr>
          <p:nvPr/>
        </p:nvSpPr>
        <p:spPr>
          <a:xfrm>
            <a:off x="4572001" y="853610"/>
            <a:ext cx="4211979" cy="3662828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1800" dirty="0">
                <a:solidFill>
                  <a:srgbClr val="0057B8"/>
                </a:solidFill>
              </a:rPr>
              <a:t>How is it commonly used for </a:t>
            </a:r>
            <a:r>
              <a:rPr lang="en-US" sz="1800" dirty="0" err="1">
                <a:solidFill>
                  <a:srgbClr val="0057B8"/>
                </a:solidFill>
              </a:rPr>
              <a:t>Offsec</a:t>
            </a:r>
            <a:r>
              <a:rPr lang="en-US" sz="1800" dirty="0">
                <a:solidFill>
                  <a:srgbClr val="0057B8"/>
                </a:solidFill>
              </a:rPr>
              <a:t>?</a:t>
            </a:r>
          </a:p>
          <a:p>
            <a:pPr defTabSz="914400"/>
            <a:endParaRPr lang="en-US" sz="1800" dirty="0"/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1500" dirty="0"/>
              <a:t>Password Guessing</a:t>
            </a:r>
          </a:p>
          <a:p>
            <a:pPr marL="465750" lvl="1" indent="-285750" defTabSz="914400"/>
            <a:r>
              <a:rPr lang="en-US" sz="1500" dirty="0"/>
              <a:t>An API Gateway can be used as a proxy for login requests, resulting in a rotated source IP address with each request</a:t>
            </a:r>
          </a:p>
          <a:p>
            <a:pPr marL="285750" indent="-285750" defTabSz="914400"/>
            <a:r>
              <a:rPr lang="en-US" sz="1200" dirty="0"/>
              <a:t>Note:  review the AWS acceptable use policy and any ‘Simulated Events’ submission requirements</a:t>
            </a:r>
          </a:p>
        </p:txBody>
      </p:sp>
      <p:pic>
        <p:nvPicPr>
          <p:cNvPr id="11" name="Picture 10" descr="A picture containing font, symbol, design&#10;&#10;Description automatically generated">
            <a:extLst>
              <a:ext uri="{FF2B5EF4-FFF2-40B4-BE49-F238E27FC236}">
                <a16:creationId xmlns:a16="http://schemas.microsoft.com/office/drawing/2014/main" id="{02EECA4A-167F-3822-66F1-BFA723F5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0626" y="3741781"/>
            <a:ext cx="1286106" cy="428702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99E1D4AA-DDAB-0A0F-390C-745B31E51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258" y="3423291"/>
            <a:ext cx="914400" cy="914400"/>
          </a:xfrm>
          <a:prstGeom prst="rect">
            <a:avLst/>
          </a:prstGeom>
        </p:spPr>
      </p:pic>
      <p:pic>
        <p:nvPicPr>
          <p:cNvPr id="15" name="Graphic 14" descr="Browser window with solid fill">
            <a:extLst>
              <a:ext uri="{FF2B5EF4-FFF2-40B4-BE49-F238E27FC236}">
                <a16:creationId xmlns:a16="http://schemas.microsoft.com/office/drawing/2014/main" id="{6FD5BBF9-5DE0-CF6D-3AA9-84A1C35A4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08401" y="3498932"/>
            <a:ext cx="914400" cy="914400"/>
          </a:xfrm>
          <a:prstGeom prst="rect">
            <a:avLst/>
          </a:prstGeom>
        </p:spPr>
      </p:pic>
      <p:pic>
        <p:nvPicPr>
          <p:cNvPr id="21" name="Graphic 20" descr="Cmd Terminal with solid fill">
            <a:extLst>
              <a:ext uri="{FF2B5EF4-FFF2-40B4-BE49-F238E27FC236}">
                <a16:creationId xmlns:a16="http://schemas.microsoft.com/office/drawing/2014/main" id="{F7BA03B9-4D34-0BCC-A059-217FCF747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2771" y="4002790"/>
            <a:ext cx="612875" cy="612875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19B2461F-16E9-BBC6-7EB8-C73011FA1CF6}"/>
              </a:ext>
            </a:extLst>
          </p:cNvPr>
          <p:cNvSpPr/>
          <p:nvPr/>
        </p:nvSpPr>
        <p:spPr>
          <a:xfrm>
            <a:off x="5699582" y="3685851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AAA5245-8BB5-D610-A64D-D733082C6B79}"/>
              </a:ext>
            </a:extLst>
          </p:cNvPr>
          <p:cNvSpPr/>
          <p:nvPr/>
        </p:nvSpPr>
        <p:spPr>
          <a:xfrm>
            <a:off x="2417689" y="3713816"/>
            <a:ext cx="978408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421726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Main Configuration File (</a:t>
            </a:r>
            <a:r>
              <a:rPr lang="en-US" dirty="0" err="1"/>
              <a:t>main.tf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1984" y="960910"/>
            <a:ext cx="4048428" cy="3612091"/>
          </a:xfrm>
        </p:spPr>
        <p:txBody>
          <a:bodyPr/>
          <a:lstStyle/>
          <a:p>
            <a:r>
              <a:rPr lang="en-US" dirty="0">
                <a:solidFill>
                  <a:srgbClr val="0057B8"/>
                </a:solidFill>
              </a:rPr>
              <a:t>Resource blocks</a:t>
            </a:r>
          </a:p>
          <a:p>
            <a:pPr marL="465750" lvl="1" indent="-285750"/>
            <a:r>
              <a:rPr lang="en-US" sz="1300" dirty="0"/>
              <a:t>Describe one or more infrastructure obje</a:t>
            </a:r>
            <a:r>
              <a:rPr lang="en-US" dirty="0"/>
              <a:t>cts</a:t>
            </a:r>
          </a:p>
          <a:p>
            <a:pPr marL="465750" lvl="1" indent="-285750"/>
            <a:endParaRPr lang="en-US" dirty="0"/>
          </a:p>
          <a:p>
            <a:r>
              <a:rPr lang="en-US" dirty="0">
                <a:solidFill>
                  <a:srgbClr val="0057B8"/>
                </a:solidFill>
              </a:rPr>
              <a:t>API Gateway Terraform Resources</a:t>
            </a:r>
          </a:p>
          <a:p>
            <a:pPr marL="465750" lvl="1" indent="-285750"/>
            <a:r>
              <a:rPr lang="en-US" sz="1200" dirty="0"/>
              <a:t>provider "</a:t>
            </a:r>
            <a:r>
              <a:rPr lang="en-US" sz="1200" dirty="0" err="1"/>
              <a:t>aws</a:t>
            </a:r>
            <a:r>
              <a:rPr lang="en-US" sz="1200" dirty="0"/>
              <a:t>"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aws_api_gateway_rest_api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aws_api_gateway_method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aws_api_gateway_method_response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aws_api_gateway_integration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aws_api_gateway_integration_response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aws_api_gateway_stage</a:t>
            </a:r>
            <a:r>
              <a:rPr lang="en-US" sz="1200" dirty="0"/>
              <a:t>”</a:t>
            </a:r>
          </a:p>
          <a:p>
            <a:pPr marL="465750" lvl="1" indent="-285750"/>
            <a:r>
              <a:rPr lang="en-US" sz="1200" dirty="0"/>
              <a:t>resource "</a:t>
            </a:r>
            <a:r>
              <a:rPr lang="en-US" sz="1200" dirty="0" err="1"/>
              <a:t>aws_api_gateway_deployment</a:t>
            </a:r>
            <a:r>
              <a:rPr lang="en-US" sz="1200" dirty="0"/>
              <a:t>"</a:t>
            </a:r>
          </a:p>
          <a:p>
            <a:pPr marL="465750" lvl="1" indent="-28575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API Gateways with Terraform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0E4EA2-9B49-E48E-4B99-EE1D364C5E22}"/>
              </a:ext>
            </a:extLst>
          </p:cNvPr>
          <p:cNvSpPr txBox="1">
            <a:spLocks/>
          </p:cNvSpPr>
          <p:nvPr/>
        </p:nvSpPr>
        <p:spPr>
          <a:xfrm>
            <a:off x="4232943" y="960910"/>
            <a:ext cx="4906535" cy="3612091"/>
          </a:xfrm>
          <a:prstGeom prst="rect">
            <a:avLst/>
          </a:prstGeom>
        </p:spPr>
        <p:txBody>
          <a:bodyPr lIns="0" tIns="0" rIns="0" bIns="0"/>
          <a:lstStyle>
            <a:lvl1pPr marL="0" indent="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18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36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54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720000" indent="-180000" algn="l" rtl="0" eaLnBrk="1" fontAlgn="base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411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09" indent="-228582" algn="l" defTabSz="91433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Aft>
                <a:spcPts val="700"/>
              </a:spcAft>
            </a:pPr>
            <a:r>
              <a:rPr lang="en-US" dirty="0">
                <a:solidFill>
                  <a:srgbClr val="0057B8"/>
                </a:solidFill>
              </a:rPr>
              <a:t>Example:</a:t>
            </a:r>
          </a:p>
          <a:p>
            <a:pPr lvl="1" indent="0" defTabSz="914400">
              <a:buNone/>
            </a:pPr>
            <a:r>
              <a:rPr lang="en-US" sz="1150" dirty="0"/>
              <a:t>provider "</a:t>
            </a:r>
            <a:r>
              <a:rPr lang="en-US" sz="1150" dirty="0" err="1"/>
              <a:t>aws</a:t>
            </a:r>
            <a:r>
              <a:rPr lang="en-US" sz="1150" dirty="0"/>
              <a:t>" {</a:t>
            </a:r>
          </a:p>
          <a:p>
            <a:pPr lvl="1" indent="0" defTabSz="914400">
              <a:buNone/>
            </a:pPr>
            <a:r>
              <a:rPr lang="en-US" sz="1150" dirty="0"/>
              <a:t>  </a:t>
            </a:r>
            <a:r>
              <a:rPr lang="en-US" sz="1150" dirty="0" err="1"/>
              <a:t>access_key</a:t>
            </a:r>
            <a:r>
              <a:rPr lang="en-US" sz="1150" dirty="0"/>
              <a:t> = “</a:t>
            </a:r>
            <a:r>
              <a:rPr lang="en-US" sz="1150" dirty="0">
                <a:solidFill>
                  <a:srgbClr val="005092"/>
                </a:solidFill>
              </a:rPr>
              <a:t>AKIA44N5JKMMAE37E5L7</a:t>
            </a:r>
            <a:r>
              <a:rPr lang="en-US" sz="1150" dirty="0"/>
              <a:t>"</a:t>
            </a:r>
          </a:p>
          <a:p>
            <a:pPr lvl="1" indent="0" defTabSz="914400">
              <a:buNone/>
            </a:pPr>
            <a:r>
              <a:rPr lang="en-US" sz="1150" dirty="0"/>
              <a:t>  </a:t>
            </a:r>
            <a:r>
              <a:rPr lang="en-US" sz="1150" dirty="0" err="1"/>
              <a:t>secret_key</a:t>
            </a:r>
            <a:r>
              <a:rPr lang="en-US" sz="1150" dirty="0"/>
              <a:t> = “</a:t>
            </a:r>
            <a:r>
              <a:rPr lang="en-US" sz="1150" dirty="0">
                <a:solidFill>
                  <a:srgbClr val="005092"/>
                </a:solidFill>
              </a:rPr>
              <a:t>NpMloLP8REx0vHRx1mvgdSrRNVJG1SwZoLyhAaLa</a:t>
            </a:r>
            <a:r>
              <a:rPr lang="en-US" sz="1150" dirty="0"/>
              <a:t>"</a:t>
            </a:r>
          </a:p>
          <a:p>
            <a:pPr lvl="1" indent="0" defTabSz="914400">
              <a:buNone/>
            </a:pPr>
            <a:r>
              <a:rPr lang="en-US" sz="1150" dirty="0"/>
              <a:t>  region     = ”</a:t>
            </a:r>
            <a:r>
              <a:rPr lang="en-US" sz="1150" dirty="0">
                <a:solidFill>
                  <a:srgbClr val="005092"/>
                </a:solidFill>
              </a:rPr>
              <a:t>us-east-1</a:t>
            </a:r>
            <a:r>
              <a:rPr lang="en-US" sz="1150" dirty="0"/>
              <a:t>"</a:t>
            </a:r>
          </a:p>
          <a:p>
            <a:pPr lvl="1" indent="0" defTabSz="914400">
              <a:buNone/>
            </a:pPr>
            <a:r>
              <a:rPr lang="en-US" sz="1150" dirty="0"/>
              <a:t>}</a:t>
            </a:r>
          </a:p>
          <a:p>
            <a:pPr lvl="1" indent="0" defTabSz="914400">
              <a:buNone/>
            </a:pPr>
            <a:endParaRPr lang="en-US" sz="1150" dirty="0"/>
          </a:p>
          <a:p>
            <a:pPr lvl="1" indent="0" defTabSz="914400">
              <a:buNone/>
            </a:pPr>
            <a:r>
              <a:rPr lang="en-US" sz="1150" dirty="0"/>
              <a:t>resource "</a:t>
            </a:r>
            <a:r>
              <a:rPr lang="en-US" sz="1150" dirty="0" err="1"/>
              <a:t>aws_api_gateway_rest_api</a:t>
            </a:r>
            <a:r>
              <a:rPr lang="en-US" sz="1150" dirty="0"/>
              <a:t>" "</a:t>
            </a:r>
            <a:r>
              <a:rPr lang="en-US" sz="1150" dirty="0" err="1"/>
              <a:t>apigw</a:t>
            </a:r>
            <a:r>
              <a:rPr lang="en-US" sz="1150" dirty="0"/>
              <a:t>" {</a:t>
            </a:r>
          </a:p>
          <a:p>
            <a:pPr lvl="1" indent="0" defTabSz="914400">
              <a:buNone/>
            </a:pPr>
            <a:r>
              <a:rPr lang="en-US" sz="1150" dirty="0"/>
              <a:t>    name          = ”</a:t>
            </a:r>
            <a:r>
              <a:rPr lang="en-US" sz="1150" dirty="0">
                <a:solidFill>
                  <a:srgbClr val="005092"/>
                </a:solidFill>
              </a:rPr>
              <a:t>${</a:t>
            </a:r>
            <a:r>
              <a:rPr lang="en-US" sz="1150" dirty="0" err="1">
                <a:solidFill>
                  <a:srgbClr val="005092"/>
                </a:solidFill>
              </a:rPr>
              <a:t>var.name</a:t>
            </a:r>
            <a:r>
              <a:rPr lang="en-US" sz="1150" dirty="0">
                <a:solidFill>
                  <a:srgbClr val="005092"/>
                </a:solidFill>
              </a:rPr>
              <a:t>}</a:t>
            </a:r>
            <a:r>
              <a:rPr lang="en-US" sz="1150" dirty="0"/>
              <a:t>”</a:t>
            </a:r>
          </a:p>
          <a:p>
            <a:pPr lvl="1" indent="0" defTabSz="914400">
              <a:buNone/>
            </a:pPr>
            <a:r>
              <a:rPr lang="en-US" sz="1150" dirty="0"/>
              <a:t>    </a:t>
            </a:r>
            <a:r>
              <a:rPr lang="en-US" sz="1150" dirty="0" err="1"/>
              <a:t>endpoint_configuration</a:t>
            </a:r>
            <a:r>
              <a:rPr lang="en-US" sz="1150" dirty="0"/>
              <a:t> {</a:t>
            </a:r>
          </a:p>
          <a:p>
            <a:pPr lvl="1" indent="0" defTabSz="914400">
              <a:buNone/>
            </a:pPr>
            <a:r>
              <a:rPr lang="en-US" sz="1150" dirty="0"/>
              <a:t>      types = ["</a:t>
            </a:r>
            <a:r>
              <a:rPr lang="en-US" sz="1150" dirty="0">
                <a:solidFill>
                  <a:srgbClr val="005092"/>
                </a:solidFill>
              </a:rPr>
              <a:t>REGIONAL</a:t>
            </a:r>
            <a:r>
              <a:rPr lang="en-US" sz="1150" dirty="0"/>
              <a:t>"]</a:t>
            </a:r>
          </a:p>
          <a:p>
            <a:pPr lvl="1" indent="0" defTabSz="914400">
              <a:buNone/>
            </a:pPr>
            <a:r>
              <a:rPr lang="en-US" sz="1150" dirty="0"/>
              <a:t>  }</a:t>
            </a:r>
          </a:p>
          <a:p>
            <a:pPr lvl="1" indent="0" defTabSz="914400">
              <a:buNone/>
            </a:pPr>
            <a:r>
              <a:rPr lang="en-US" sz="1150" dirty="0"/>
              <a:t>}</a:t>
            </a:r>
          </a:p>
          <a:p>
            <a:pPr lvl="1" indent="0" defTabSz="914400">
              <a:buNone/>
            </a:pPr>
            <a:endParaRPr lang="en-US" sz="1000" dirty="0"/>
          </a:p>
          <a:p>
            <a:pPr defTabSz="914400"/>
            <a:endParaRPr lang="en-US" dirty="0"/>
          </a:p>
          <a:p>
            <a:pPr defTabSz="91440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D7E33-1920-8A0F-114F-B465D9D52D8D}"/>
              </a:ext>
            </a:extLst>
          </p:cNvPr>
          <p:cNvSpPr/>
          <p:nvPr/>
        </p:nvSpPr>
        <p:spPr>
          <a:xfrm>
            <a:off x="4344453" y="1348033"/>
            <a:ext cx="4690946" cy="32388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6496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and Outputs Files (</a:t>
            </a:r>
            <a:r>
              <a:rPr lang="en-US" dirty="0" err="1"/>
              <a:t>outputs.tf</a:t>
            </a:r>
            <a:r>
              <a:rPr lang="en-US" dirty="0"/>
              <a:t> &amp; </a:t>
            </a:r>
            <a:r>
              <a:rPr lang="en-US" dirty="0" err="1"/>
              <a:t>variables.tf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Terraform</a:t>
            </a:r>
          </a:p>
        </p:txBody>
      </p:sp>
      <p:pic>
        <p:nvPicPr>
          <p:cNvPr id="13" name="Picture 1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CE3E7210-1A90-7BBF-AFB1-C4C1B301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6" y="1449581"/>
            <a:ext cx="6252926" cy="13530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 descr="A computer code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A97AAFF-D415-11F9-0014-E9A82AD68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5" y="3270643"/>
            <a:ext cx="6624135" cy="9839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8393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– 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Terraform</a:t>
            </a:r>
          </a:p>
        </p:txBody>
      </p:sp>
      <p:pic>
        <p:nvPicPr>
          <p:cNvPr id="8" name="Picture 7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25392ED3-FD35-6C2E-539B-34DA864F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49" y="1003595"/>
            <a:ext cx="6299611" cy="36120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269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C3497D-D3F6-4E35-92AB-F128FE944D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Execution – terraform apply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1690-0318-4268-A939-C94DF9B70F2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FA79E-B730-4919-8E28-9B0E5D2BC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C3793A54-92D7-9A49-9FE8-9128048E35B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1BA973-665F-4D24-A0F9-6E5C9222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API Gateway with Terraform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38F2899A-53B7-0E71-C441-170CDC30AA85}"/>
              </a:ext>
            </a:extLst>
          </p:cNvPr>
          <p:cNvSpPr/>
          <p:nvPr/>
        </p:nvSpPr>
        <p:spPr>
          <a:xfrm rot="5400000">
            <a:off x="5115104" y="631965"/>
            <a:ext cx="652627" cy="184355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553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1CF8D47C-73B3-8CE9-EC4E-2FCA299E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6" y="1021937"/>
            <a:ext cx="4357716" cy="2456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" name="Picture 9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AC59AEC-7697-F8AB-82F7-DECF176E0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073" y="1902955"/>
            <a:ext cx="5232948" cy="26134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6900379"/>
      </p:ext>
    </p:extLst>
  </p:cSld>
  <p:clrMapOvr>
    <a:masterClrMapping/>
  </p:clrMapOvr>
</p:sld>
</file>

<file path=ppt/theme/theme1.xml><?xml version="1.0" encoding="utf-8"?>
<a:theme xmlns:a="http://schemas.openxmlformats.org/drawingml/2006/main" name="Optiv 2.0 PPT Template">
  <a:themeElements>
    <a:clrScheme name="Custom 1">
      <a:dk1>
        <a:srgbClr val="000000"/>
      </a:dk1>
      <a:lt1>
        <a:srgbClr val="FFFFFF"/>
      </a:lt1>
      <a:dk2>
        <a:srgbClr val="0057B8"/>
      </a:dk2>
      <a:lt2>
        <a:srgbClr val="E1E1DD"/>
      </a:lt2>
      <a:accent1>
        <a:srgbClr val="005092"/>
      </a:accent1>
      <a:accent2>
        <a:srgbClr val="789D49"/>
      </a:accent2>
      <a:accent3>
        <a:srgbClr val="CC4124"/>
      </a:accent3>
      <a:accent4>
        <a:srgbClr val="51284F"/>
      </a:accent4>
      <a:accent5>
        <a:srgbClr val="FFB500"/>
      </a:accent5>
      <a:accent6>
        <a:srgbClr val="7BAFD4"/>
      </a:accent6>
      <a:hlink>
        <a:srgbClr val="7AAFD3"/>
      </a:hlink>
      <a:folHlink>
        <a:srgbClr val="FEB500"/>
      </a:folHlink>
    </a:clrScheme>
    <a:fontScheme name="Tw Cen MT-Rockwell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tiv-template-client-facing-2021-2H" id="{5B9DD6D2-63D4-454B-9B1E-6AE7B2D59DCC}" vid="{36B3D99F-1DFF-9A47-A71A-4C897A5DC7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aa1a85f-b46f-477a-88f0-b5afde078cd8" xsi:nil="true"/>
    <lcf76f155ced4ddcb4097134ff3c332f xmlns="3ca167ec-f42b-4645-81cd-8893fe112fd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355ECD1F1CC46A1971FD71BB486EF" ma:contentTypeVersion="16" ma:contentTypeDescription="Create a new document." ma:contentTypeScope="" ma:versionID="be97d48724860308e4574026def5b201">
  <xsd:schema xmlns:xsd="http://www.w3.org/2001/XMLSchema" xmlns:xs="http://www.w3.org/2001/XMLSchema" xmlns:p="http://schemas.microsoft.com/office/2006/metadata/properties" xmlns:ns2="daa1a85f-b46f-477a-88f0-b5afde078cd8" xmlns:ns3="3ca167ec-f42b-4645-81cd-8893fe112fd8" targetNamespace="http://schemas.microsoft.com/office/2006/metadata/properties" ma:root="true" ma:fieldsID="ba9d8e3cd7cb53214b6c3d3f9df9a460" ns2:_="" ns3:_="">
    <xsd:import namespace="daa1a85f-b46f-477a-88f0-b5afde078cd8"/>
    <xsd:import namespace="3ca167ec-f42b-4645-81cd-8893fe112fd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a1a85f-b46f-477a-88f0-b5afde078cd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90fde5d-84f2-4064-baf7-6c68a1eaa82d}" ma:internalName="TaxCatchAll" ma:showField="CatchAllData" ma:web="daa1a85f-b46f-477a-88f0-b5afde078cd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a167ec-f42b-4645-81cd-8893fe112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91954be7-d051-44eb-88b7-6d911cca97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259FE9-BA44-4DEC-81E5-55476C8B51D9}">
  <ds:schemaRefs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1f5866d-8094-44a7-81a4-8ac988584ced"/>
    <ds:schemaRef ds:uri="http://schemas.microsoft.com/office/2006/documentManagement/types"/>
    <ds:schemaRef ds:uri="7603cbc8-cda1-4c95-9f2e-47fa5b81c7c4"/>
    <ds:schemaRef ds:uri="http://schemas.microsoft.com/office/2006/metadata/properties"/>
    <ds:schemaRef ds:uri="http://purl.org/dc/terms/"/>
    <ds:schemaRef ds:uri="daa1a85f-b46f-477a-88f0-b5afde078cd8"/>
    <ds:schemaRef ds:uri="3ca167ec-f42b-4645-81cd-8893fe112fd8"/>
  </ds:schemaRefs>
</ds:datastoreItem>
</file>

<file path=customXml/itemProps2.xml><?xml version="1.0" encoding="utf-8"?>
<ds:datastoreItem xmlns:ds="http://schemas.openxmlformats.org/officeDocument/2006/customXml" ds:itemID="{E828F11B-E131-4408-824B-2234BA804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a1a85f-b46f-477a-88f0-b5afde078cd8"/>
    <ds:schemaRef ds:uri="3ca167ec-f42b-4645-81cd-8893fe112f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2187CC-B8DB-43AB-A9EA-843564B242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Optiv-template-client-facing-2021-2H</Template>
  <TotalTime>8930</TotalTime>
  <Words>1040</Words>
  <Application>Microsoft Macintosh PowerPoint</Application>
  <PresentationFormat>On-screen Show (16:9)</PresentationFormat>
  <Paragraphs>227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Rockwell</vt:lpstr>
      <vt:lpstr>Tw Cen MT</vt:lpstr>
      <vt:lpstr>Optiv 2.0 PPT Template</vt:lpstr>
      <vt:lpstr>Automating  Offensive Security Infrastructure</vt:lpstr>
      <vt:lpstr>Why should we automate?</vt:lpstr>
      <vt:lpstr>What can we use to automate?</vt:lpstr>
      <vt:lpstr>How to configure?</vt:lpstr>
      <vt:lpstr>Amazon API Gateway</vt:lpstr>
      <vt:lpstr>Building API Gateways with Terraform</vt:lpstr>
      <vt:lpstr>Build API Gateway with Terraform</vt:lpstr>
      <vt:lpstr>Build API Gateway with Terraform</vt:lpstr>
      <vt:lpstr>Build API Gateway with Terraform</vt:lpstr>
      <vt:lpstr>Build API Gateway with Terraform</vt:lpstr>
      <vt:lpstr>Amazon Elastic Compute Cloud (EC2)</vt:lpstr>
      <vt:lpstr>Building EC2 instance with Terraform</vt:lpstr>
      <vt:lpstr>Build EC2 Instance with Terraform</vt:lpstr>
      <vt:lpstr>Build EC2 Instance with Terraform</vt:lpstr>
      <vt:lpstr>Destroy Infrastructure with Terraform</vt:lpstr>
      <vt:lpstr>Configuring EC2 instance with Ansible</vt:lpstr>
      <vt:lpstr>Configure EC2 Instance with Ansible</vt:lpstr>
      <vt:lpstr>Configure EC2 Instance with Ansible</vt:lpstr>
      <vt:lpstr>How can we automate the whole process?</vt:lpstr>
      <vt:lpstr>Build API Gateway with pyautoaws</vt:lpstr>
      <vt:lpstr>Build API Gateway with pyautoaws</vt:lpstr>
      <vt:lpstr>Build &amp; Configure EC2 Instance with pyautomate</vt:lpstr>
      <vt:lpstr>Build &amp; Configure EC2 Instance with pyautomate</vt:lpstr>
      <vt:lpstr>Build &amp; Configure EC2 Instance with pyautomate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(TwCen, 36pt, Bold, Title Case)</dc:title>
  <dc:creator>CS Jhancy</dc:creator>
  <cp:lastModifiedBy>Joe Berry</cp:lastModifiedBy>
  <cp:revision>45</cp:revision>
  <dcterms:created xsi:type="dcterms:W3CDTF">2022-02-02T13:03:14Z</dcterms:created>
  <dcterms:modified xsi:type="dcterms:W3CDTF">2023-06-22T20:49:34Z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0x010100065355ECD1F1CC46A1971FD71BB486EF</vt:lpwstr>
  </property>
</Properties>
</file>